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4"/>
  </p:notesMasterIdLst>
  <p:handoutMasterIdLst>
    <p:handoutMasterId r:id="rId45"/>
  </p:handoutMasterIdLst>
  <p:sldIdLst>
    <p:sldId id="257" r:id="rId2"/>
    <p:sldId id="266" r:id="rId3"/>
    <p:sldId id="258" r:id="rId4"/>
    <p:sldId id="261" r:id="rId5"/>
    <p:sldId id="277" r:id="rId6"/>
    <p:sldId id="260" r:id="rId7"/>
    <p:sldId id="267" r:id="rId8"/>
    <p:sldId id="300" r:id="rId9"/>
    <p:sldId id="301" r:id="rId10"/>
    <p:sldId id="302" r:id="rId11"/>
    <p:sldId id="284" r:id="rId12"/>
    <p:sldId id="303" r:id="rId13"/>
    <p:sldId id="304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28" r:id="rId36"/>
    <p:sldId id="329" r:id="rId37"/>
    <p:sldId id="279" r:id="rId38"/>
    <p:sldId id="331" r:id="rId39"/>
    <p:sldId id="332" r:id="rId40"/>
    <p:sldId id="333" r:id="rId41"/>
    <p:sldId id="297" r:id="rId42"/>
    <p:sldId id="283" r:id="rId43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8"/>
    <a:srgbClr val="31849B"/>
    <a:srgbClr val="008C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6" autoAdjust="0"/>
    <p:restoredTop sz="96433" autoAdjust="0"/>
  </p:normalViewPr>
  <p:slideViewPr>
    <p:cSldViewPr>
      <p:cViewPr varScale="1">
        <p:scale>
          <a:sx n="112" d="100"/>
          <a:sy n="112" d="100"/>
        </p:scale>
        <p:origin x="15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AppData\Local\Temp\Temp1_%5bBULK%5d%20%20Grafice%20Chestionar%20pentru%20evaluarea%20gradului%20de%20satisfac&#539;ie%20a%20justi&#539;iabililor%20de%20activitatea%20instan&#539;ei%20de%20judecat&#259;%20(CA%20Cahul).zip\rezultate_sondaj_cu%20grafice_CA_Cahul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Rar$DIa0.961\rezultate_sondaj_cu%20grafice_CA_Cahul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AppData\Local\Temp\Temp1_%5bBULK%5d%20%20Grafice%20Chestionar%20pentru%20evaluarea%20gradului%20de%20satisfac&#539;ie%20a%20justi&#539;iabililor%20de%20activitatea%20instan&#539;ei%20de%20judecat&#259;%20(CA%20Cahul).zip\rezultate_sondaj_cu%20grafice_CA_Cahul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AppData\Local\Temp\Temp1_%5bBULK%5d%20%20Grafice%20Chestionar%20pentru%20evaluarea%20gradului%20de%20satisfac&#539;ie%20a%20justi&#539;iabililor%20de%20activitatea%20instan&#539;ei%20de%20judecat&#259;%20(CA%20Cahul).zip\rezultate_sondaj_cu%20grafice_CA_Cahul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Rar$DIa0.961\rezultate_sondaj_cu%20grafice_CA_Cahul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AppData\Local\Temp\Temp1_%5bBULK%5d%20%20Grafice%20Chestionar%20pentru%20evaluarea%20gradului%20de%20satisfac&#539;ie%20a%20justi&#539;iabililor%20de%20activitatea%20instan&#539;ei%20de%20judecat&#259;%20(CA%20Cahul).zip\rezultate_sondaj_cu%20grafice_CA_Cahul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Rar$DIa0.961\rezultate_sondaj_cu%20grafice_CA_Cahul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AppData\Local\Temp\Temp1_%5bBULK%5d%20%20Grafice%20Chestionar%20pentru%20evaluarea%20gradului%20de%20satisfac&#539;ie%20a%20justi&#539;iabililor%20de%20activitatea%20instan&#539;ei%20de%20judecat&#259;%20(CA%20Cahul).zip\rezultate_sondaj_cu%20grafice_CA_Cahul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AppData\Local\Temp\Temp1_%5bBULK%5d%20%20Grafice%20Chestionar%20pentru%20evaluarea%20gradului%20de%20satisfac&#539;ie%20a%20justi&#539;iabililor%20de%20activitatea%20instan&#539;ei%20de%20judecat&#259;%20(CA%20Cahul).zip\rezultate_sondaj_cu%20grafice_CA_Cahul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AppData\Local\Temp\Temp1_%5bBULK%5d%20%20Grafice%20Chestionar%20pentru%20evaluarea%20gradului%20de%20satisfac&#539;ie%20a%20justi&#539;iabililor%20de%20activitatea%20instan&#539;ei%20de%20judecat&#259;%20(CA%20Cahul).zip\rezultate_sondaj_cu%20grafice_CA_Cahul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Rar$DIa0.082\rezultate_sondaj_cu%20grafice_CA_Cahu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AppData\Local\Temp\Temp1_%5bBULK%5d%20%20Grafice%20Chestionar%20pentru%20evaluarea%20gradului%20de%20satisfac&#539;ie%20a%20justi&#539;iabililor%20de%20activitatea%20instan&#539;ei%20de%20judecat&#259;%20(CA%20Cahul).zip\rezultate_sondaj_cu%20grafice_CA_Cahul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AppData\Local\Temp\Temp1_%5bBULK%5d%20%20Grafice%20Chestionar%20pentru%20evaluarea%20gradului%20de%20satisfac&#539;ie%20a%20justi&#539;iabililor%20de%20activitatea%20instan&#539;ei%20de%20judecat&#259;%20(CA%20Cahul).zip\rezultate_sondaj_cu%20grafice_CA_Cahul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AppData\Local\Temp\Temp1_%5bBULK%5d%20%20Grafice%20Chestionar%20pentru%20evaluarea%20gradului%20de%20satisfac&#539;ie%20a%20justi&#539;iabililor%20de%20activitatea%20instan&#539;ei%20de%20judecat&#259;%20(CA%20Cahul).zip\rezultate_sondaj_cu%20grafice_CA_Cahul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Rar$DIa0.082\rezultate_sondaj_cu%20grafice_CA_Cahul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Rar$DIa0.082\rezultate_sondaj_cu%20grafice_CA_Cahul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AppData\Local\Temp\Temp1_%5bBULK%5d%20%20Grafice%20Chestionar%20pentru%20evaluarea%20gradului%20de%20satisfac&#539;ie%20a%20justi&#539;iabililor%20de%20activitatea%20instan&#539;ei%20de%20judecat&#259;%20(CA%20Cahul).zip\rezultate_sondaj_cu%20grafice_CA_Cahul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AppData\Local\Temp\Temp1_%5bBULK%5d%20%20Grafice%20Chestionar%20pentru%20evaluarea%20gradului%20de%20satisfac&#539;ie%20a%20justi&#539;iabililor%20de%20activitatea%20instan&#539;ei%20de%20judecat&#259;%20(CA%20Cahul).zip\rezultate_sondaj_cu%20grafice_CA_Cahul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Rar$DIa0.082\rezultate_sondaj_cu%20grafice_CA_Cahul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AppData\Local\Temp\Temp1_%5bBULK%5d%20%20Grafice%20Chestionar%20pentru%20evaluarea%20gradului%20de%20satisfac&#539;ie%20a%20justi&#539;iabililor%20de%20activitatea%20instan&#539;ei%20de%20judecat&#259;%20(CA%20Cahul).zip\rezultate_sondaj_cu%20grafice_CA_Cahul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AppData\Local\Temp\Temp1_%5bBULK%5d%20%20Grafice%20Chestionar%20pentru%20evaluarea%20gradului%20de%20satisfac&#539;ie%20a%20justi&#539;iabililor%20de%20activitatea%20instan&#539;ei%20de%20judecat&#259;%20(CA%20Cahul).zip\rezultate_sondaj_cu%20grafice_CA_Cahul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AppData\Local\Temp\Temp1_%5bBULK%5d%20%20Grafice%20Chestionar%20pentru%20evaluarea%20gradului%20de%20satisfac&#539;ie%20a%20justi&#539;iabililor%20de%20activitatea%20instan&#539;ei%20de%20judecat&#259;%20(CA%20Cahul).zip\rezultate_sondaj_cu%20grafice_CA_Cahu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AppData\Local\Temp\Temp1_%5bBULK%5d%20%20Grafice%20Chestionar%20pentru%20evaluarea%20gradului%20de%20satisfac&#539;ie%20a%20justi&#539;iabililor%20de%20activitatea%20instan&#539;ei%20de%20judecat&#259;%20(CA%20Cahul).zip\rezultate_sondaj_cu%20grafice_CA_Cahul.xls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AppData\Local\Temp\Temp1_%5bBULK%5d%20%20Grafice%20Chestionar%20pentru%20evaluarea%20gradului%20de%20satisfac&#539;ie%20a%20justi&#539;iabililor%20de%20activitatea%20instan&#539;ei%20de%20judecat&#259;%20(CA%20Cahul).zip\rezultate_sondaj_cu%20grafice_CA_Cahul.xls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Rar$DIa0.356\rezultate_sondaj_cu%20grafice_CA_Cahu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Rar$DIa0.961\rezultate_sondaj_cu%20grafice_CA_Cahul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Rar$DIa0.961\rezultate_sondaj_cu%20grafice_CA_Cahu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AppData\Local\Temp\Temp1_%5bBULK%5d%20%20Grafice%20Chestionar%20pentru%20evaluarea%20gradului%20de%20satisfac&#539;ie%20a%20justi&#539;iabililor%20de%20activitatea%20instan&#539;ei%20de%20judecat&#259;%20(CA%20Cahul).zip\rezultate_sondaj_cu%20grafice_CA_Cahul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AppData\Local\Temp\Temp1_%5bBULK%5d%20%20Grafice%20Chestionar%20pentru%20evaluarea%20gradului%20de%20satisfac&#539;ie%20a%20justi&#539;iabililor%20de%20activitatea%20instan&#539;ei%20de%20judecat&#259;%20(CA%20Cahul).zip\rezultate_sondaj_cu%20grafice_CA_Cahu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smtClean="0"/>
              <a:t>9. V-a </a:t>
            </a:r>
            <a:r>
              <a:rPr lang="en-US" sz="1800" b="1" dirty="0" err="1" smtClean="0"/>
              <a:t>fost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usor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gasiti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judecatoria</a:t>
            </a:r>
            <a:r>
              <a:rPr lang="en-US" sz="1800" b="1" dirty="0" smtClean="0"/>
              <a:t>?</a:t>
            </a:r>
            <a:endParaRPr lang="en-US" sz="1800" b="1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4"/>
              <c:layout>
                <c:manualLayout>
                  <c:x val="2.2501624132975476E-2"/>
                  <c:y val="6.3774358363390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Sheet1!$B$6:$B$10</c:f>
              <c:strCache>
                <c:ptCount val="5"/>
                <c:pt idx="0">
                  <c:v>cu siguranta nu</c:v>
                </c:pt>
                <c:pt idx="1">
                  <c:v>nu</c:v>
                </c:pt>
                <c:pt idx="2">
                  <c:v>neutru</c:v>
                </c:pt>
                <c:pt idx="3">
                  <c:v>da</c:v>
                </c:pt>
                <c:pt idx="4">
                  <c:v>cu siguranta da</c:v>
                </c:pt>
              </c:strCache>
            </c:strRef>
          </c:cat>
          <c:val>
            <c:numRef>
              <c:f>Sheet1!$E$6:$E$10</c:f>
              <c:numCache>
                <c:formatCode>###0.0</c:formatCode>
                <c:ptCount val="5"/>
                <c:pt idx="0">
                  <c:v>3.6269430051813472</c:v>
                </c:pt>
                <c:pt idx="1">
                  <c:v>2.0725388601036268</c:v>
                </c:pt>
                <c:pt idx="2">
                  <c:v>4.1450777202072535</c:v>
                </c:pt>
                <c:pt idx="3">
                  <c:v>28.497409326424872</c:v>
                </c:pt>
                <c:pt idx="4">
                  <c:v>61.6580310880829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9.7737934145585362E-3"/>
          <c:y val="0.89824869191574819"/>
          <c:w val="0.95511364963014633"/>
          <c:h val="7.36844630087137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o-RO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ro-RO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instanță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exista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panouri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informatii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clare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(cu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graficul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sedintelor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modele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documente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1"/>
              <c:layout>
                <c:manualLayout>
                  <c:x val="-3.7078748359118817E-3"/>
                  <c:y val="-2.54973544051019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56095057592868E-2"/>
                  <c:y val="-0.215372904048170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'[rezultate_sondaj_cu grafice_CA_Cahul.xls]Sheet1'!$B$111:$B$115</c:f>
              <c:strCache>
                <c:ptCount val="5"/>
                <c:pt idx="0">
                  <c:v>cu siguranta nu</c:v>
                </c:pt>
                <c:pt idx="1">
                  <c:v>nu</c:v>
                </c:pt>
                <c:pt idx="2">
                  <c:v>neutru</c:v>
                </c:pt>
                <c:pt idx="3">
                  <c:v>da</c:v>
                </c:pt>
                <c:pt idx="4">
                  <c:v>cu siguranta da</c:v>
                </c:pt>
              </c:strCache>
            </c:strRef>
          </c:cat>
          <c:val>
            <c:numRef>
              <c:f>'[rezultate_sondaj_cu grafice_CA_Cahul.xls]Sheet1'!$E$111:$E$115</c:f>
              <c:numCache>
                <c:formatCode>###0.0</c:formatCode>
                <c:ptCount val="5"/>
                <c:pt idx="0">
                  <c:v>2.5906735751295336</c:v>
                </c:pt>
                <c:pt idx="1">
                  <c:v>1.5544041450777202</c:v>
                </c:pt>
                <c:pt idx="2">
                  <c:v>1.5544041450777202</c:v>
                </c:pt>
                <c:pt idx="3">
                  <c:v>39.378238341968945</c:v>
                </c:pt>
                <c:pt idx="4">
                  <c:v>54.922279792746096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3.3047383794846945E-2"/>
          <c:y val="0.89860293276560577"/>
          <c:w val="0.94606758099380051"/>
          <c:h val="7.34266987862946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17.</a:t>
            </a:r>
            <a:r>
              <a:rPr lang="en-US" sz="1800" b="1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Site-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ul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Web al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judecatoriei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ofera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informatii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utile?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2"/>
              <c:layout>
                <c:manualLayout>
                  <c:x val="4.034035649867404E-2"/>
                  <c:y val="6.287100308123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2584923745767165E-2"/>
                  <c:y val="-1.9490802006528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4092329659358311E-2"/>
                  <c:y val="-0.204752741959754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Sheet1!$B$126:$B$130</c:f>
              <c:strCache>
                <c:ptCount val="5"/>
                <c:pt idx="0">
                  <c:v>cu siguranta nu</c:v>
                </c:pt>
                <c:pt idx="1">
                  <c:v>nu</c:v>
                </c:pt>
                <c:pt idx="2">
                  <c:v>neutru</c:v>
                </c:pt>
                <c:pt idx="3">
                  <c:v>da</c:v>
                </c:pt>
                <c:pt idx="4">
                  <c:v>cu siguranta da</c:v>
                </c:pt>
              </c:strCache>
            </c:strRef>
          </c:cat>
          <c:val>
            <c:numRef>
              <c:f>Sheet1!$E$126:$E$130</c:f>
              <c:numCache>
                <c:formatCode>###0.0</c:formatCode>
                <c:ptCount val="5"/>
                <c:pt idx="0">
                  <c:v>2.5906735751295336</c:v>
                </c:pt>
                <c:pt idx="1">
                  <c:v>1.0362694300518138</c:v>
                </c:pt>
                <c:pt idx="2">
                  <c:v>8.8082901554404138</c:v>
                </c:pt>
                <c:pt idx="3">
                  <c:v>36.269430051813465</c:v>
                </c:pt>
                <c:pt idx="4">
                  <c:v>51.295336787564786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9.9821659573915335E-3"/>
          <c:y val="0.89824869191574808"/>
          <c:w val="0.96657569209390304"/>
          <c:h val="7.3684463008713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18.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convine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graficul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lucru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al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judecatoriei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4"/>
              <c:layout>
                <c:manualLayout>
                  <c:x val="5.3445532270281475E-2"/>
                  <c:y val="-0.100690557174558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Sheet1!$B$141:$B$145</c:f>
              <c:strCache>
                <c:ptCount val="5"/>
                <c:pt idx="0">
                  <c:v>cu siguranta nu</c:v>
                </c:pt>
                <c:pt idx="1">
                  <c:v>nu</c:v>
                </c:pt>
                <c:pt idx="2">
                  <c:v>neutru</c:v>
                </c:pt>
                <c:pt idx="3">
                  <c:v>da</c:v>
                </c:pt>
                <c:pt idx="4">
                  <c:v>cu siguranta da</c:v>
                </c:pt>
              </c:strCache>
            </c:strRef>
          </c:cat>
          <c:val>
            <c:numRef>
              <c:f>Sheet1!$E$141:$E$145</c:f>
              <c:numCache>
                <c:formatCode>###0.0</c:formatCode>
                <c:ptCount val="5"/>
                <c:pt idx="0">
                  <c:v>3.6269430051813472</c:v>
                </c:pt>
                <c:pt idx="1">
                  <c:v>1.5544041450777202</c:v>
                </c:pt>
                <c:pt idx="2">
                  <c:v>4.1450777202072535</c:v>
                </c:pt>
                <c:pt idx="3">
                  <c:v>44.559585492227974</c:v>
                </c:pt>
                <c:pt idx="4">
                  <c:v>46.1139896373057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1.9464447724550662E-2"/>
          <c:y val="0.89824869191574808"/>
          <c:w val="0.96837126967737475"/>
          <c:h val="7.3684463008713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o-RO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19. 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Personalul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manifestat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bunavointa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respect,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politete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dispozitia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a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ajuta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c:rich>
      </c:tx>
      <c:layout>
        <c:manualLayout>
          <c:xMode val="edge"/>
          <c:yMode val="edge"/>
          <c:x val="0.10348398129856055"/>
          <c:y val="1.57942649821661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1.5647640008202041E-2"/>
                  <c:y val="-1.1451256659707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3147917400889324E-2"/>
                  <c:y val="-4.413377783894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4528008017250921E-2"/>
                  <c:y val="-8.5045276892948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'[rezultate_sondaj_cu grafice_CA_Cahul.xls]Sheet1'!$B$156:$B$160</c:f>
              <c:strCache>
                <c:ptCount val="5"/>
                <c:pt idx="0">
                  <c:v>cu siguranta nu</c:v>
                </c:pt>
                <c:pt idx="1">
                  <c:v>nu</c:v>
                </c:pt>
                <c:pt idx="2">
                  <c:v>neutru</c:v>
                </c:pt>
                <c:pt idx="3">
                  <c:v>da</c:v>
                </c:pt>
                <c:pt idx="4">
                  <c:v>cu siguranta da</c:v>
                </c:pt>
              </c:strCache>
            </c:strRef>
          </c:cat>
          <c:val>
            <c:numRef>
              <c:f>'[rezultate_sondaj_cu grafice_CA_Cahul.xls]Sheet1'!$E$156:$E$160</c:f>
              <c:numCache>
                <c:formatCode>###0.0</c:formatCode>
                <c:ptCount val="5"/>
                <c:pt idx="0">
                  <c:v>2.5906735751295336</c:v>
                </c:pt>
                <c:pt idx="1">
                  <c:v>1.036269430051814</c:v>
                </c:pt>
                <c:pt idx="2">
                  <c:v>2.5906735751295336</c:v>
                </c:pt>
                <c:pt idx="3">
                  <c:v>37.823834196891191</c:v>
                </c:pt>
                <c:pt idx="4">
                  <c:v>55.958549222797927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1.9748092013031987E-2"/>
          <c:y val="0.89824869191574808"/>
          <c:w val="0.94819169017950633"/>
          <c:h val="7.3684463008713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20.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Angajatii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au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vorbit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dumneavoastra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limba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care o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intelegeti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4"/>
              <c:layout>
                <c:manualLayout>
                  <c:x val="5.4149133274366282E-2"/>
                  <c:y val="9.4110308881668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Sheet1!$B$171:$B$175</c:f>
              <c:strCache>
                <c:ptCount val="5"/>
                <c:pt idx="0">
                  <c:v>cu siguranta nu</c:v>
                </c:pt>
                <c:pt idx="1">
                  <c:v>nu</c:v>
                </c:pt>
                <c:pt idx="2">
                  <c:v>neutru</c:v>
                </c:pt>
                <c:pt idx="3">
                  <c:v>da</c:v>
                </c:pt>
                <c:pt idx="4">
                  <c:v>cu siguranta da</c:v>
                </c:pt>
              </c:strCache>
            </c:strRef>
          </c:cat>
          <c:val>
            <c:numRef>
              <c:f>Sheet1!$E$171:$E$175</c:f>
              <c:numCache>
                <c:formatCode>####.0</c:formatCode>
                <c:ptCount val="5"/>
                <c:pt idx="0" formatCode="###0.0">
                  <c:v>2.5906735751295336</c:v>
                </c:pt>
                <c:pt idx="1">
                  <c:v>0.51813471502590669</c:v>
                </c:pt>
                <c:pt idx="2" formatCode="###0.0">
                  <c:v>1.0362694300518138</c:v>
                </c:pt>
                <c:pt idx="3" formatCode="###0.0">
                  <c:v>38.860103626943001</c:v>
                </c:pt>
                <c:pt idx="4" formatCode="###0.0">
                  <c:v>56.994818652849752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1.9464447724550662E-2"/>
          <c:y val="0.89824869191574808"/>
          <c:w val="0.95711365361201794"/>
          <c:h val="7.3684463008713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o-RO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 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Personalul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v-a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oferit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toate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informatiile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care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ati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avut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nevoie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1.8320739003643564E-2"/>
                  <c:y val="1.9199156867053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6166752040102069E-3"/>
                  <c:y val="7.90056662262667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1890607624993003E-2"/>
                  <c:y val="2.3651477147235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7969938810320097E-2"/>
                  <c:y val="-0.107756271419562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941672560351021E-2"/>
                  <c:y val="-0.198501498596522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'[rezultate_sondaj_cu grafice_CA_Cahul.xls]Sheet1'!$B$186:$B$190</c:f>
              <c:strCache>
                <c:ptCount val="5"/>
                <c:pt idx="0">
                  <c:v>cu siguranta nu</c:v>
                </c:pt>
                <c:pt idx="1">
                  <c:v>nu</c:v>
                </c:pt>
                <c:pt idx="2">
                  <c:v>neutru</c:v>
                </c:pt>
                <c:pt idx="3">
                  <c:v>da</c:v>
                </c:pt>
                <c:pt idx="4">
                  <c:v>cu siguranta da</c:v>
                </c:pt>
              </c:strCache>
            </c:strRef>
          </c:cat>
          <c:val>
            <c:numRef>
              <c:f>'[rezultate_sondaj_cu grafice_CA_Cahul.xls]Sheet1'!$E$186:$E$190</c:f>
              <c:numCache>
                <c:formatCode>###0.0</c:formatCode>
                <c:ptCount val="5"/>
                <c:pt idx="0">
                  <c:v>3.1088082901554404</c:v>
                </c:pt>
                <c:pt idx="1">
                  <c:v>1.5544041450777202</c:v>
                </c:pt>
                <c:pt idx="2">
                  <c:v>1.5544041450777202</c:v>
                </c:pt>
                <c:pt idx="3">
                  <c:v>39.378238341968945</c:v>
                </c:pt>
                <c:pt idx="4">
                  <c:v>54.404145077720194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8.4413376004138351E-3"/>
          <c:y val="0.89824869191574808"/>
          <c:w val="0.97001302083521657"/>
          <c:h val="7.3684463008713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22.Angajatii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judecatoriei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au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lucrat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diligenta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fara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comite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erori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pretinda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rescrierea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documentelor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cauzeze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incalcarea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termenelor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3"/>
              <c:layout>
                <c:manualLayout>
                  <c:x val="2.468711639344191E-2"/>
                  <c:y val="-0.202179771353318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274013652601401E-2"/>
                  <c:y val="-8.6911752352719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Sheet1!$B$201:$B$205</c:f>
              <c:strCache>
                <c:ptCount val="5"/>
                <c:pt idx="0">
                  <c:v>cu siguranta nu</c:v>
                </c:pt>
                <c:pt idx="1">
                  <c:v>nu</c:v>
                </c:pt>
                <c:pt idx="2">
                  <c:v>neutru</c:v>
                </c:pt>
                <c:pt idx="3">
                  <c:v>da</c:v>
                </c:pt>
                <c:pt idx="4">
                  <c:v>cu siguranta da</c:v>
                </c:pt>
              </c:strCache>
            </c:strRef>
          </c:cat>
          <c:val>
            <c:numRef>
              <c:f>Sheet1!$E$201:$E$205</c:f>
              <c:numCache>
                <c:formatCode>###0.0</c:formatCode>
                <c:ptCount val="5"/>
                <c:pt idx="0">
                  <c:v>3.1088082901554404</c:v>
                </c:pt>
                <c:pt idx="1">
                  <c:v>5.181347150259068</c:v>
                </c:pt>
                <c:pt idx="2">
                  <c:v>3.6269430051813472</c:v>
                </c:pt>
                <c:pt idx="3">
                  <c:v>42.487046632124354</c:v>
                </c:pt>
                <c:pt idx="4">
                  <c:v>45.595854922279806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2.9926337380285009E-2"/>
          <c:y val="0.90175747586854393"/>
          <c:w val="0.95097006509871773"/>
          <c:h val="7.3684463008713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24.</a:t>
            </a:r>
            <a:r>
              <a:rPr lang="en-US" sz="1800" b="1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baseline="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xaminarea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celei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recente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cauze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la care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ati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participat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s-a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inceput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timp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(conform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graficului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)?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3.5475159813213773E-2"/>
                  <c:y val="3.7954116209310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4982088828245917E-3"/>
                  <c:y val="2.2681903135938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6934090226519481E-2"/>
                  <c:y val="-7.8735449928910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7863247779321924E-3"/>
                  <c:y val="-5.5453754083582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8690061189898835E-3"/>
                  <c:y val="2.2724092541053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Sheet1!$B$216:$B$220</c:f>
              <c:strCache>
                <c:ptCount val="5"/>
                <c:pt idx="0">
                  <c:v>cu siguranta nu</c:v>
                </c:pt>
                <c:pt idx="1">
                  <c:v>nu</c:v>
                </c:pt>
                <c:pt idx="2">
                  <c:v>neutru</c:v>
                </c:pt>
                <c:pt idx="3">
                  <c:v>da</c:v>
                </c:pt>
                <c:pt idx="4">
                  <c:v>cu siguranta da</c:v>
                </c:pt>
              </c:strCache>
            </c:strRef>
          </c:cat>
          <c:val>
            <c:numRef>
              <c:f>Sheet1!$E$216:$E$220</c:f>
              <c:numCache>
                <c:formatCode>###0.0</c:formatCode>
                <c:ptCount val="5"/>
                <c:pt idx="0">
                  <c:v>9.3264248704663224</c:v>
                </c:pt>
                <c:pt idx="1">
                  <c:v>19.689119170984451</c:v>
                </c:pt>
                <c:pt idx="2">
                  <c:v>20.207253886010363</c:v>
                </c:pt>
                <c:pt idx="3">
                  <c:v>33.160621761658028</c:v>
                </c:pt>
                <c:pt idx="4">
                  <c:v>17.616580310880831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1.9464450563917515E-2"/>
          <c:y val="0.89824869191574808"/>
          <c:w val="0.95898982029351143"/>
          <c:h val="7.3684463008713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25.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Ati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primit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citatiile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instiintarile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privind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audierea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cauzei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dumneavoastra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timp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c:rich>
      </c:tx>
      <c:layout>
        <c:manualLayout>
          <c:xMode val="edge"/>
          <c:yMode val="edge"/>
          <c:x val="0.16115042169227572"/>
          <c:y val="1.3227696922564159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3"/>
              <c:layout>
                <c:manualLayout>
                  <c:x val="2.9245240866956811E-2"/>
                  <c:y val="-0.215406274302855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6594502784714737E-2"/>
                  <c:y val="-7.5413669314520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Sheet1!$B$231:$B$235</c:f>
              <c:strCache>
                <c:ptCount val="5"/>
                <c:pt idx="0">
                  <c:v>cu siguranta nu</c:v>
                </c:pt>
                <c:pt idx="1">
                  <c:v>nu</c:v>
                </c:pt>
                <c:pt idx="2">
                  <c:v>neutru</c:v>
                </c:pt>
                <c:pt idx="3">
                  <c:v>da</c:v>
                </c:pt>
                <c:pt idx="4">
                  <c:v>cu siguranta da</c:v>
                </c:pt>
              </c:strCache>
            </c:strRef>
          </c:cat>
          <c:val>
            <c:numRef>
              <c:f>Sheet1!$E$231:$E$235</c:f>
              <c:numCache>
                <c:formatCode>###0.0</c:formatCode>
                <c:ptCount val="5"/>
                <c:pt idx="0">
                  <c:v>3.1088082901554404</c:v>
                </c:pt>
                <c:pt idx="1">
                  <c:v>2.5906735751295336</c:v>
                </c:pt>
                <c:pt idx="2">
                  <c:v>3.1088082901554404</c:v>
                </c:pt>
                <c:pt idx="3">
                  <c:v>50.777202072538863</c:v>
                </c:pt>
                <c:pt idx="4">
                  <c:v>40.414507772020727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3.0966818904179738E-2"/>
          <c:y val="0.89824869191574808"/>
          <c:w val="0.95707270448211068"/>
          <c:h val="7.3684463008713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o-RO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26. Ș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edintele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examinare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cauzei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dumneavoastra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amanate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'[rezultate_sondaj_cu grafice_CA_Cahul.xls]Sheet1'!$B$246:$B$250</c:f>
              <c:strCache>
                <c:ptCount val="5"/>
                <c:pt idx="0">
                  <c:v>cu siguranta nu</c:v>
                </c:pt>
                <c:pt idx="1">
                  <c:v>nu</c:v>
                </c:pt>
                <c:pt idx="2">
                  <c:v>neutru</c:v>
                </c:pt>
                <c:pt idx="3">
                  <c:v>da</c:v>
                </c:pt>
                <c:pt idx="4">
                  <c:v>cu siguranta da</c:v>
                </c:pt>
              </c:strCache>
            </c:strRef>
          </c:cat>
          <c:val>
            <c:numRef>
              <c:f>'[rezultate_sondaj_cu grafice_CA_Cahul.xls]Sheet1'!$E$246:$E$250</c:f>
              <c:numCache>
                <c:formatCode>###0.0</c:formatCode>
                <c:ptCount val="5"/>
                <c:pt idx="0">
                  <c:v>16.062176165803109</c:v>
                </c:pt>
                <c:pt idx="1">
                  <c:v>35.751295336787564</c:v>
                </c:pt>
                <c:pt idx="2">
                  <c:v>25.906735751295329</c:v>
                </c:pt>
                <c:pt idx="3">
                  <c:v>18.652849740932627</c:v>
                </c:pt>
                <c:pt idx="4">
                  <c:v>3.6269430051813472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8.3825731923455778E-3"/>
          <c:y val="0.91488679972640208"/>
          <c:w val="0.95898981164646901"/>
          <c:h val="7.3943661971831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Langa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judecatorie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convenabil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parcat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masina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2"/>
              <c:layout>
                <c:manualLayout>
                  <c:x val="8.4615755167214535E-2"/>
                  <c:y val="-8.7777112556766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9957203823013275E-2"/>
                  <c:y val="1.2179202310854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Sheet1!$B$21:$B$25</c:f>
              <c:strCache>
                <c:ptCount val="5"/>
                <c:pt idx="0">
                  <c:v>cu siguranta nu</c:v>
                </c:pt>
                <c:pt idx="1">
                  <c:v>nu</c:v>
                </c:pt>
                <c:pt idx="2">
                  <c:v>neutru</c:v>
                </c:pt>
                <c:pt idx="3">
                  <c:v>da</c:v>
                </c:pt>
                <c:pt idx="4">
                  <c:v>cu siguranta da</c:v>
                </c:pt>
              </c:strCache>
            </c:strRef>
          </c:cat>
          <c:val>
            <c:numRef>
              <c:f>Sheet1!$E$21:$E$25</c:f>
              <c:numCache>
                <c:formatCode>###0.0</c:formatCode>
                <c:ptCount val="5"/>
                <c:pt idx="0">
                  <c:v>7.2538860103626925</c:v>
                </c:pt>
                <c:pt idx="1">
                  <c:v>21.761658031088086</c:v>
                </c:pt>
                <c:pt idx="2">
                  <c:v>29.533678756476689</c:v>
                </c:pt>
                <c:pt idx="3">
                  <c:v>23.316062176165801</c:v>
                </c:pt>
                <c:pt idx="4">
                  <c:v>18.13471502590674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8.4413376004138369E-3"/>
          <c:y val="0.89824869191574808"/>
          <c:w val="0.97001302083521679"/>
          <c:h val="7.3684463008713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27.</a:t>
            </a:r>
            <a:r>
              <a:rPr lang="en-US" sz="1800" b="1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Interpretul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judecatoresc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tradus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profesionalism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2"/>
              <c:layout>
                <c:manualLayout>
                  <c:x val="5.9227299001917795E-3"/>
                  <c:y val="5.66937710155974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3956656243191656E-2"/>
                  <c:y val="-1.2846146490052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5161825681529062E-2"/>
                  <c:y val="-8.2591034188887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Sheet1!$B$261:$B$265</c:f>
              <c:strCache>
                <c:ptCount val="5"/>
                <c:pt idx="0">
                  <c:v>cu siguranta nu</c:v>
                </c:pt>
                <c:pt idx="1">
                  <c:v>nu</c:v>
                </c:pt>
                <c:pt idx="2">
                  <c:v>neutru</c:v>
                </c:pt>
                <c:pt idx="3">
                  <c:v>da</c:v>
                </c:pt>
                <c:pt idx="4">
                  <c:v>cu siguranta da</c:v>
                </c:pt>
              </c:strCache>
            </c:strRef>
          </c:cat>
          <c:val>
            <c:numRef>
              <c:f>Sheet1!$E$261:$E$265</c:f>
              <c:numCache>
                <c:formatCode>####.0</c:formatCode>
                <c:ptCount val="5"/>
                <c:pt idx="0" formatCode="###0.0">
                  <c:v>3.6269430051813467</c:v>
                </c:pt>
                <c:pt idx="1">
                  <c:v>0.5181347150259068</c:v>
                </c:pt>
                <c:pt idx="2" formatCode="###0.0">
                  <c:v>9.3264248704663206</c:v>
                </c:pt>
                <c:pt idx="3" formatCode="###0.0">
                  <c:v>44.559585492227974</c:v>
                </c:pt>
                <c:pt idx="4" formatCode="###0.0">
                  <c:v>41.968911917098445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1.9464387389511593E-2"/>
          <c:y val="0.89788732394366177"/>
          <c:w val="0.95709347066178285"/>
          <c:h val="7.39436619718310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28.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Sala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judecata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amenajata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corespunzator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311434973744679"/>
          <c:y val="0.20268882114770173"/>
          <c:w val="0.40754168034930516"/>
          <c:h val="0.6889367672334246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3"/>
              <c:layout>
                <c:manualLayout>
                  <c:x val="1.0871281865738598E-3"/>
                  <c:y val="-1.5263039879037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533811777091519E-2"/>
                  <c:y val="-7.9107402700512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Sheet1!$B$276:$B$280</c:f>
              <c:strCache>
                <c:ptCount val="5"/>
                <c:pt idx="0">
                  <c:v>cu siguranta nu</c:v>
                </c:pt>
                <c:pt idx="1">
                  <c:v>nu</c:v>
                </c:pt>
                <c:pt idx="2">
                  <c:v>neutru</c:v>
                </c:pt>
                <c:pt idx="3">
                  <c:v>da</c:v>
                </c:pt>
                <c:pt idx="4">
                  <c:v>cu siguranta da</c:v>
                </c:pt>
              </c:strCache>
            </c:strRef>
          </c:cat>
          <c:val>
            <c:numRef>
              <c:f>Sheet1!$E$276:$E$280</c:f>
              <c:numCache>
                <c:formatCode>###0.0</c:formatCode>
                <c:ptCount val="5"/>
                <c:pt idx="0">
                  <c:v>2.0725388601036272</c:v>
                </c:pt>
                <c:pt idx="1">
                  <c:v>2.5906735751295336</c:v>
                </c:pt>
                <c:pt idx="2">
                  <c:v>5.1813471502590671</c:v>
                </c:pt>
                <c:pt idx="3">
                  <c:v>35.751295336787564</c:v>
                </c:pt>
                <c:pt idx="4">
                  <c:v>54.404145077720209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4.1772551538681223E-2"/>
          <c:y val="0.89788732394366177"/>
          <c:w val="0.94585603754666114"/>
          <c:h val="7.39436619718310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o-RO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30. 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Judecatorul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politicos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respectuos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468396502914978E-2"/>
          <c:y val="0.18343703725586519"/>
          <c:w val="0.63164291185253363"/>
          <c:h val="0.6895905879920085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4"/>
              <c:layout>
                <c:manualLayout>
                  <c:x val="0.11718472696354044"/>
                  <c:y val="-2.37776458572876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248909507203726"/>
                      <c:h val="5.0360870211208122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'[rezultate_sondaj_cu grafice_CA_Cahul.xls]Sheet1'!$B$291:$B$295</c:f>
              <c:strCache>
                <c:ptCount val="5"/>
                <c:pt idx="0">
                  <c:v>cu siguranta nu</c:v>
                </c:pt>
                <c:pt idx="1">
                  <c:v>nu</c:v>
                </c:pt>
                <c:pt idx="2">
                  <c:v>neutru</c:v>
                </c:pt>
                <c:pt idx="3">
                  <c:v>da</c:v>
                </c:pt>
                <c:pt idx="4">
                  <c:v>cu siguranta da</c:v>
                </c:pt>
              </c:strCache>
            </c:strRef>
          </c:cat>
          <c:val>
            <c:numRef>
              <c:f>'[rezultate_sondaj_cu grafice_CA_Cahul.xls]Sheet1'!$E$291:$E$295</c:f>
              <c:numCache>
                <c:formatCode>###0.0</c:formatCode>
                <c:ptCount val="5"/>
                <c:pt idx="0">
                  <c:v>3.6269430051813472</c:v>
                </c:pt>
                <c:pt idx="1">
                  <c:v>1.5544041450777202</c:v>
                </c:pt>
                <c:pt idx="2">
                  <c:v>3.6269430051813472</c:v>
                </c:pt>
                <c:pt idx="3">
                  <c:v>43.005181347150263</c:v>
                </c:pt>
                <c:pt idx="4">
                  <c:v>48.186528497409327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1.9464387389511614E-2"/>
          <c:y val="0.89824869191574808"/>
          <c:w val="0.96847213638032692"/>
          <c:h val="7.3684463008713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o-RO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31. 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Judecatorul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impartial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</a:t>
            </a:r>
            <a:endParaRPr lang="ro-RO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 v-a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discriminat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3.0847400669161536E-2"/>
                  <c:y val="9.76737465176160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8211847457194029E-3"/>
                  <c:y val="1.6175769499591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7757317840874053E-3"/>
                  <c:y val="3.72514868249519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8464165170306396E-2"/>
                  <c:y val="-5.3506185669946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8162988291609478E-2"/>
                  <c:y val="-8.0934396881359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'[rezultate_sondaj_cu grafice_CA_Cahul.xls]Sheet1'!$B$306:$B$310</c:f>
              <c:strCache>
                <c:ptCount val="5"/>
                <c:pt idx="0">
                  <c:v>cu siguranta nu</c:v>
                </c:pt>
                <c:pt idx="1">
                  <c:v>nu</c:v>
                </c:pt>
                <c:pt idx="2">
                  <c:v>neutru</c:v>
                </c:pt>
                <c:pt idx="3">
                  <c:v>da</c:v>
                </c:pt>
                <c:pt idx="4">
                  <c:v>cu siguranta da</c:v>
                </c:pt>
              </c:strCache>
            </c:strRef>
          </c:cat>
          <c:val>
            <c:numRef>
              <c:f>'[rezultate_sondaj_cu grafice_CA_Cahul.xls]Sheet1'!$E$306:$E$310</c:f>
              <c:numCache>
                <c:formatCode>###0.0</c:formatCode>
                <c:ptCount val="5"/>
                <c:pt idx="0">
                  <c:v>9.3264248704663277</c:v>
                </c:pt>
                <c:pt idx="1">
                  <c:v>5.6994818652849704</c:v>
                </c:pt>
                <c:pt idx="2">
                  <c:v>6.7357512953367884</c:v>
                </c:pt>
                <c:pt idx="3">
                  <c:v>36.269430051813444</c:v>
                </c:pt>
                <c:pt idx="4">
                  <c:v>41.968911917098453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2.8542889597643607E-2"/>
          <c:y val="0.89788732394366155"/>
          <c:w val="0.93666613239052965"/>
          <c:h val="7.3943661971831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32.Atmosfera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sedintei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examinare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fost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ordonata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solemna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2"/>
              <c:layout>
                <c:manualLayout>
                  <c:x val="1.0046757518484576E-2"/>
                  <c:y val="9.06637945578063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2472315793563686E-2"/>
                  <c:y val="-0.191689263607198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4262225039745144E-2"/>
                  <c:y val="-8.2969176264365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Sheet1!$B$321:$B$325</c:f>
              <c:strCache>
                <c:ptCount val="5"/>
                <c:pt idx="0">
                  <c:v>cu siguranta nu</c:v>
                </c:pt>
                <c:pt idx="1">
                  <c:v>nu</c:v>
                </c:pt>
                <c:pt idx="2">
                  <c:v>neutru</c:v>
                </c:pt>
                <c:pt idx="3">
                  <c:v>da</c:v>
                </c:pt>
                <c:pt idx="4">
                  <c:v>cu siguranta da</c:v>
                </c:pt>
              </c:strCache>
            </c:strRef>
          </c:cat>
          <c:val>
            <c:numRef>
              <c:f>Sheet1!$E$321:$E$325</c:f>
              <c:numCache>
                <c:formatCode>####.0</c:formatCode>
                <c:ptCount val="5"/>
                <c:pt idx="0" formatCode="###0.0">
                  <c:v>2.5906735751295336</c:v>
                </c:pt>
                <c:pt idx="1">
                  <c:v>0.5181347150259068</c:v>
                </c:pt>
                <c:pt idx="2" formatCode="###0.0">
                  <c:v>5.1813471502590671</c:v>
                </c:pt>
                <c:pt idx="3" formatCode="###0.0">
                  <c:v>48.186528497409327</c:v>
                </c:pt>
                <c:pt idx="4" formatCode="###0.0">
                  <c:v>43.523316062176164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3.0722063789907474E-2"/>
          <c:y val="0.89788732394366177"/>
          <c:w val="0.91395945869481676"/>
          <c:h val="7.39436619718310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33.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Judecatorul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v-a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oferit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dumneavoastra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avocatului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dumneavoastra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posibilitatea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de a-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argumenta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opiniile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cadrul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sedintei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2"/>
              <c:layout>
                <c:manualLayout>
                  <c:x val="1.4625249419489401E-2"/>
                  <c:y val="1.156069464503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0579874766006515E-2"/>
                  <c:y val="-8.6490389956671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Sheet1!$B$336:$B$340</c:f>
              <c:strCache>
                <c:ptCount val="5"/>
                <c:pt idx="0">
                  <c:v>cu siguranta nu</c:v>
                </c:pt>
                <c:pt idx="1">
                  <c:v>nu</c:v>
                </c:pt>
                <c:pt idx="2">
                  <c:v>neutru</c:v>
                </c:pt>
                <c:pt idx="3">
                  <c:v>da</c:v>
                </c:pt>
                <c:pt idx="4">
                  <c:v>cu siguranta da</c:v>
                </c:pt>
              </c:strCache>
            </c:strRef>
          </c:cat>
          <c:val>
            <c:numRef>
              <c:f>Sheet1!$E$336:$E$340</c:f>
              <c:numCache>
                <c:formatCode>###0.0</c:formatCode>
                <c:ptCount val="5"/>
                <c:pt idx="0">
                  <c:v>3.1088082901554404</c:v>
                </c:pt>
                <c:pt idx="1">
                  <c:v>1.5544041450777202</c:v>
                </c:pt>
                <c:pt idx="2">
                  <c:v>5.1813471502590671</c:v>
                </c:pt>
                <c:pt idx="3">
                  <c:v>41.968911917098445</c:v>
                </c:pt>
                <c:pt idx="4">
                  <c:v>48.186528497409327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1.6829521808358453E-2"/>
          <c:y val="0.9124316048216865"/>
          <c:w val="0.94834798593713321"/>
          <c:h val="6.2920612987445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o-RO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34. 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Cauza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care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ati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participat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examinata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termen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rezonabil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1.8942342538527421E-2"/>
                  <c:y val="4.22737839255554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678483519337626E-3"/>
                  <c:y val="5.14658005650567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2546772661603343E-2"/>
                  <c:y val="-1.7123097433618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'[rezultate_sondaj_cu grafice_CA_Cahul.xls]Sheet1'!$B$351:$B$355</c:f>
              <c:strCache>
                <c:ptCount val="5"/>
                <c:pt idx="0">
                  <c:v>cu siguranta nu</c:v>
                </c:pt>
                <c:pt idx="1">
                  <c:v>nu</c:v>
                </c:pt>
                <c:pt idx="2">
                  <c:v>neutru</c:v>
                </c:pt>
                <c:pt idx="3">
                  <c:v>da</c:v>
                </c:pt>
                <c:pt idx="4">
                  <c:v>cu siguranta da</c:v>
                </c:pt>
              </c:strCache>
            </c:strRef>
          </c:cat>
          <c:val>
            <c:numRef>
              <c:f>'[rezultate_sondaj_cu grafice_CA_Cahul.xls]Sheet1'!$E$351:$E$355</c:f>
              <c:numCache>
                <c:formatCode>###0.0</c:formatCode>
                <c:ptCount val="5"/>
                <c:pt idx="0">
                  <c:v>5.6994818652849704</c:v>
                </c:pt>
                <c:pt idx="1">
                  <c:v>3.1088082901554404</c:v>
                </c:pt>
                <c:pt idx="2">
                  <c:v>11.917098445595848</c:v>
                </c:pt>
                <c:pt idx="3">
                  <c:v>50.259067357512919</c:v>
                </c:pt>
                <c:pt idx="4">
                  <c:v>29.015544041450774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4.1440337749661507E-2"/>
          <c:y val="0.82457539879535158"/>
          <c:w val="0.93356542870402048"/>
          <c:h val="7.3684463008713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35.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Judecatorul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judecatorii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au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avut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nivel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adecvat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pregatire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examinarea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cauzei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familiaritate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dosar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2"/>
              <c:layout>
                <c:manualLayout>
                  <c:x val="6.2909686409794966E-4"/>
                  <c:y val="2.8104863348516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2953346688847333E-2"/>
                  <c:y val="-9.2683799022330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Sheet1!$B$366:$B$370</c:f>
              <c:strCache>
                <c:ptCount val="5"/>
                <c:pt idx="0">
                  <c:v>cu siguranta nu</c:v>
                </c:pt>
                <c:pt idx="1">
                  <c:v>nu</c:v>
                </c:pt>
                <c:pt idx="2">
                  <c:v>neutru</c:v>
                </c:pt>
                <c:pt idx="3">
                  <c:v>da</c:v>
                </c:pt>
                <c:pt idx="4">
                  <c:v>cu siguranta da</c:v>
                </c:pt>
              </c:strCache>
            </c:strRef>
          </c:cat>
          <c:val>
            <c:numRef>
              <c:f>Sheet1!$E$366:$E$370</c:f>
              <c:numCache>
                <c:formatCode>####.0</c:formatCode>
                <c:ptCount val="5"/>
                <c:pt idx="0" formatCode="###0.0">
                  <c:v>3.6269430051813467</c:v>
                </c:pt>
                <c:pt idx="1">
                  <c:v>0.5181347150259068</c:v>
                </c:pt>
                <c:pt idx="2" formatCode="###0.0">
                  <c:v>5.6994818652849739</c:v>
                </c:pt>
                <c:pt idx="3" formatCode="###0.0">
                  <c:v>43.005181347150256</c:v>
                </c:pt>
                <c:pt idx="4" formatCode="###0.0">
                  <c:v>47.150259067357517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2.1424011749313625E-2"/>
          <c:y val="0.89860293276560577"/>
          <c:w val="0.9433126170105508"/>
          <c:h val="7.34266987862946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36.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Ati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avut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senzatia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judecatorul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grabeste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incheie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examinarea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cauzei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3.3439205843684844E-2"/>
                  <c:y val="-2.1492591853917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1605241307249376E-2"/>
                  <c:y val="3.3429853175617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4166347373395647E-2"/>
                  <c:y val="-3.1313287814071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9356601954866399E-2"/>
                  <c:y val="1.68020153048590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Sheet1!$B$381:$B$385</c:f>
              <c:strCache>
                <c:ptCount val="5"/>
                <c:pt idx="0">
                  <c:v>cu siguranta nu</c:v>
                </c:pt>
                <c:pt idx="1">
                  <c:v>nu</c:v>
                </c:pt>
                <c:pt idx="2">
                  <c:v>neutru</c:v>
                </c:pt>
                <c:pt idx="3">
                  <c:v>da</c:v>
                </c:pt>
                <c:pt idx="4">
                  <c:v>cu siguranta da</c:v>
                </c:pt>
              </c:strCache>
            </c:strRef>
          </c:cat>
          <c:val>
            <c:numRef>
              <c:f>Sheet1!$E$381:$E$385</c:f>
              <c:numCache>
                <c:formatCode>###0.0</c:formatCode>
                <c:ptCount val="5"/>
                <c:pt idx="0">
                  <c:v>31.606217616580313</c:v>
                </c:pt>
                <c:pt idx="1">
                  <c:v>35.751295336787564</c:v>
                </c:pt>
                <c:pt idx="2">
                  <c:v>12.435233160621761</c:v>
                </c:pt>
                <c:pt idx="3">
                  <c:v>11.398963730569948</c:v>
                </c:pt>
                <c:pt idx="4">
                  <c:v>8.8082901554404138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3.8864992620957765E-2"/>
          <c:y val="0.89824869191574808"/>
          <c:w val="0.92900704491265484"/>
          <c:h val="7.3684463008713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37.Hotararea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fost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scrisa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intr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-un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limbaj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clar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usor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inteles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5.4992553842965156E-2"/>
                  <c:y val="7.646406088747836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8153003631765471E-2"/>
                  <c:y val="1.63770290583509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4038294436564169E-2"/>
                  <c:y val="-0.152239275957289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2979166140913577E-2"/>
                  <c:y val="-6.7243532512451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Sheet1!$B$396:$B$400</c:f>
              <c:strCache>
                <c:ptCount val="5"/>
                <c:pt idx="0">
                  <c:v>cu siguranta nu</c:v>
                </c:pt>
                <c:pt idx="1">
                  <c:v>nu</c:v>
                </c:pt>
                <c:pt idx="2">
                  <c:v>neutru</c:v>
                </c:pt>
                <c:pt idx="3">
                  <c:v>da</c:v>
                </c:pt>
                <c:pt idx="4">
                  <c:v>cu siguranta da</c:v>
                </c:pt>
              </c:strCache>
            </c:strRef>
          </c:cat>
          <c:val>
            <c:numRef>
              <c:f>Sheet1!$E$396:$E$400</c:f>
              <c:numCache>
                <c:formatCode>###0.0</c:formatCode>
                <c:ptCount val="5"/>
                <c:pt idx="0">
                  <c:v>4.6632124352331603</c:v>
                </c:pt>
                <c:pt idx="1">
                  <c:v>3.6269430051813467</c:v>
                </c:pt>
                <c:pt idx="2">
                  <c:v>10.880829015544041</c:v>
                </c:pt>
                <c:pt idx="3">
                  <c:v>45.595854922279791</c:v>
                </c:pt>
                <c:pt idx="4">
                  <c:v>35.233160621761655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9.9821659573915318E-3"/>
          <c:y val="0.89824869191574808"/>
          <c:w val="0.97795435781244722"/>
          <c:h val="7.3684463008713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smtClean="0"/>
              <a:t>Este </a:t>
            </a:r>
            <a:r>
              <a:rPr lang="en-US" sz="1800" b="1" dirty="0" err="1"/>
              <a:t>usor</a:t>
            </a:r>
            <a:r>
              <a:rPr lang="en-US" sz="1800" b="1" dirty="0"/>
              <a:t> de </a:t>
            </a:r>
            <a:r>
              <a:rPr lang="en-US" sz="1800" b="1" dirty="0" err="1"/>
              <a:t>ajuns</a:t>
            </a:r>
            <a:r>
              <a:rPr lang="en-US" sz="1800" b="1" dirty="0"/>
              <a:t> la </a:t>
            </a:r>
            <a:r>
              <a:rPr lang="en-US" sz="1800" b="1" dirty="0" err="1"/>
              <a:t>judecatorie</a:t>
            </a:r>
            <a:r>
              <a:rPr lang="en-US" sz="1800" b="1" dirty="0"/>
              <a:t> cu </a:t>
            </a:r>
            <a:r>
              <a:rPr lang="en-US" sz="1800" b="1" dirty="0" err="1"/>
              <a:t>ajutorul</a:t>
            </a:r>
            <a:r>
              <a:rPr lang="en-US" sz="1800" b="1" dirty="0"/>
              <a:t> </a:t>
            </a:r>
            <a:r>
              <a:rPr lang="en-US" sz="1800" b="1" dirty="0" err="1"/>
              <a:t>transportului</a:t>
            </a:r>
            <a:r>
              <a:rPr lang="en-US" sz="1800" b="1" dirty="0"/>
              <a:t> public?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374948429788451"/>
          <c:y val="0.18376511597165626"/>
          <c:w val="0.6316433502815374"/>
          <c:h val="0.6890876190384505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2"/>
              <c:layout>
                <c:manualLayout>
                  <c:x val="-6.7128493457025195E-3"/>
                  <c:y val="2.11643150761026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3920784043184882E-3"/>
                  <c:y val="-0.202654392567492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8548025885455195E-2"/>
                  <c:y val="-0.16529170369958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Sheet1!$B$36:$B$40</c:f>
              <c:strCache>
                <c:ptCount val="5"/>
                <c:pt idx="0">
                  <c:v>cu siguranta nu</c:v>
                </c:pt>
                <c:pt idx="1">
                  <c:v>nu</c:v>
                </c:pt>
                <c:pt idx="2">
                  <c:v>neutru</c:v>
                </c:pt>
                <c:pt idx="3">
                  <c:v>da</c:v>
                </c:pt>
                <c:pt idx="4">
                  <c:v>cu siguranta da</c:v>
                </c:pt>
              </c:strCache>
            </c:strRef>
          </c:cat>
          <c:val>
            <c:numRef>
              <c:f>Sheet1!$E$36:$E$40</c:f>
              <c:numCache>
                <c:formatCode>###0.0</c:formatCode>
                <c:ptCount val="5"/>
                <c:pt idx="0">
                  <c:v>2.0725388601036268</c:v>
                </c:pt>
                <c:pt idx="1">
                  <c:v>4.1450777202072535</c:v>
                </c:pt>
                <c:pt idx="2">
                  <c:v>5.699481865284973</c:v>
                </c:pt>
                <c:pt idx="3">
                  <c:v>37.823834196891191</c:v>
                </c:pt>
                <c:pt idx="4">
                  <c:v>50.259067357512947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1.9464450563917515E-2"/>
          <c:y val="0.89788732394366166"/>
          <c:w val="0.95898982029351143"/>
          <c:h val="7.39436619718310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Hotararea instantei pe cauza dumneavoastra a fost intemeiata?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2"/>
              <c:layout>
                <c:manualLayout>
                  <c:x val="-2.5119827471446421E-2"/>
                  <c:y val="-4.9804479886322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2337543631171121E-2"/>
                  <c:y val="-4.2519795468541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Sheet1!$B$411:$B$415</c:f>
              <c:strCache>
                <c:ptCount val="5"/>
                <c:pt idx="0">
                  <c:v>cu siguranta nu</c:v>
                </c:pt>
                <c:pt idx="1">
                  <c:v>nu</c:v>
                </c:pt>
                <c:pt idx="2">
                  <c:v>neutru</c:v>
                </c:pt>
                <c:pt idx="3">
                  <c:v>da</c:v>
                </c:pt>
                <c:pt idx="4">
                  <c:v>cu siguranta da</c:v>
                </c:pt>
              </c:strCache>
            </c:strRef>
          </c:cat>
          <c:val>
            <c:numRef>
              <c:f>Sheet1!$E$411:$E$415</c:f>
              <c:numCache>
                <c:formatCode>###0.0</c:formatCode>
                <c:ptCount val="5"/>
                <c:pt idx="0">
                  <c:v>4.1450777202072544</c:v>
                </c:pt>
                <c:pt idx="1">
                  <c:v>9.3264248704663206</c:v>
                </c:pt>
                <c:pt idx="2">
                  <c:v>15.544041450777202</c:v>
                </c:pt>
                <c:pt idx="3">
                  <c:v>37.823834196891191</c:v>
                </c:pt>
                <c:pt idx="4">
                  <c:v>33.160621761658035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8.4735265769469298E-3"/>
          <c:y val="0.89788732394366177"/>
          <c:w val="0.98036791932881751"/>
          <c:h val="7.39436619718310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o-RO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43. Nivelul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calitatea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serviciilor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8.5225398304650493E-2"/>
                  <c:y val="-3.8429395075505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5350687298144078E-2"/>
                  <c:y val="-4.5820572175230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6631205668520004E-3"/>
                  <c:y val="7.50414133089689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'[rezultate_sondaj_cu grafice_CA_Cahul.xls]Sheet1'!$B$426:$B$430</c:f>
              <c:strCache>
                <c:ptCount val="5"/>
                <c:pt idx="0">
                  <c:v>foarte inalta</c:v>
                </c:pt>
                <c:pt idx="1">
                  <c:v>inalta</c:v>
                </c:pt>
                <c:pt idx="2">
                  <c:v>medie</c:v>
                </c:pt>
                <c:pt idx="3">
                  <c:v>joasa</c:v>
                </c:pt>
                <c:pt idx="4">
                  <c:v>foarte joasa</c:v>
                </c:pt>
              </c:strCache>
            </c:strRef>
          </c:cat>
          <c:val>
            <c:numRef>
              <c:f>'[rezultate_sondaj_cu grafice_CA_Cahul.xls]Sheet1'!$E$426:$E$430</c:f>
              <c:numCache>
                <c:formatCode>###0.0</c:formatCode>
                <c:ptCount val="5"/>
                <c:pt idx="0">
                  <c:v>23.834196891191709</c:v>
                </c:pt>
                <c:pt idx="1">
                  <c:v>46.632124352331608</c:v>
                </c:pt>
                <c:pt idx="2">
                  <c:v>20.725388601036254</c:v>
                </c:pt>
                <c:pt idx="3">
                  <c:v>6.2176165803108807</c:v>
                </c:pt>
                <c:pt idx="4">
                  <c:v>2.5906735751295336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2.0085684936556228E-2"/>
          <c:y val="0.89788732394366155"/>
          <c:w val="0.94648983246687712"/>
          <c:h val="7.3943661971831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o-RO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Judecatoria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confortabila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locuri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asteptare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curatenie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toalete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scaune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aparate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cafea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9.8114484768930515E-3"/>
                  <c:y val="6.22013170963661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0109771347588564E-2"/>
                  <c:y val="6.294945867596380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2635580543374375E-2"/>
                  <c:y val="-8.704604329490737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'[rezultate_sondaj_cu grafice_CA_Cahul.xls]Sheet1'!$B$51:$B$55</c:f>
              <c:strCache>
                <c:ptCount val="5"/>
                <c:pt idx="0">
                  <c:v>cu siguranta nu</c:v>
                </c:pt>
                <c:pt idx="1">
                  <c:v>nu</c:v>
                </c:pt>
                <c:pt idx="2">
                  <c:v>neutru</c:v>
                </c:pt>
                <c:pt idx="3">
                  <c:v>da</c:v>
                </c:pt>
                <c:pt idx="4">
                  <c:v>cu siguranta da</c:v>
                </c:pt>
              </c:strCache>
            </c:strRef>
          </c:cat>
          <c:val>
            <c:numRef>
              <c:f>'[rezultate_sondaj_cu grafice_CA_Cahul.xls]Sheet1'!$E$51:$E$55</c:f>
              <c:numCache>
                <c:formatCode>###0.0</c:formatCode>
                <c:ptCount val="5"/>
                <c:pt idx="0">
                  <c:v>4.6632124352331621</c:v>
                </c:pt>
                <c:pt idx="1">
                  <c:v>3.6269430051813472</c:v>
                </c:pt>
                <c:pt idx="2">
                  <c:v>16.580310880829003</c:v>
                </c:pt>
                <c:pt idx="3">
                  <c:v>38.860103626943001</c:v>
                </c:pt>
                <c:pt idx="4">
                  <c:v>36.269430051813458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1.330890739815381E-2"/>
          <c:y val="0.89824869191574819"/>
          <c:w val="0.94159446306350802"/>
          <c:h val="7.3684463008713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În</a:t>
            </a:r>
            <a:r>
              <a:rPr lang="ro-RO" sz="1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instanță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semne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clare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ghidare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gasi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cancelaria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arhiva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judecata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c:rich>
      </c:tx>
      <c:layout>
        <c:manualLayout>
          <c:xMode val="edge"/>
          <c:yMode val="edge"/>
          <c:x val="0.12567438588330895"/>
          <c:y val="1.380693512566920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1.9300504485179719E-2"/>
                  <c:y val="3.34258289270728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4372092104694417E-2"/>
                  <c:y val="2.6751969608217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987245967219027E-2"/>
                      <c:h val="6.4202248334361792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1.6140653158394316E-2"/>
                  <c:y val="-3.5354016339583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'[rezultate_sondaj_cu grafice_CA_Cahul.xls]Sheet1'!$B$66:$B$70</c:f>
              <c:strCache>
                <c:ptCount val="5"/>
                <c:pt idx="0">
                  <c:v>cu siguranta nu</c:v>
                </c:pt>
                <c:pt idx="1">
                  <c:v>nu</c:v>
                </c:pt>
                <c:pt idx="2">
                  <c:v>neutru</c:v>
                </c:pt>
                <c:pt idx="3">
                  <c:v>da</c:v>
                </c:pt>
                <c:pt idx="4">
                  <c:v>cu siguranta da</c:v>
                </c:pt>
              </c:strCache>
            </c:strRef>
          </c:cat>
          <c:val>
            <c:numRef>
              <c:f>'[rezultate_sondaj_cu grafice_CA_Cahul.xls]Sheet1'!$E$66:$E$70</c:f>
              <c:numCache>
                <c:formatCode>###0.0</c:formatCode>
                <c:ptCount val="5"/>
                <c:pt idx="0">
                  <c:v>2.0725388601036268</c:v>
                </c:pt>
                <c:pt idx="1">
                  <c:v>3.1088082901554404</c:v>
                </c:pt>
                <c:pt idx="2">
                  <c:v>8.8082901554404138</c:v>
                </c:pt>
                <c:pt idx="3">
                  <c:v>45.077720207253876</c:v>
                </c:pt>
                <c:pt idx="4">
                  <c:v>40.932642487046579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1.3753501489535693E-2"/>
          <c:y val="0.89860293276560577"/>
          <c:w val="0.95528492730201331"/>
          <c:h val="7.3426698786294639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9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/>
              <a:t>14</a:t>
            </a:r>
            <a:r>
              <a:rPr lang="en-US" sz="1800" b="1" dirty="0" smtClean="0"/>
              <a:t>. </a:t>
            </a:r>
            <a:r>
              <a:rPr lang="en-US" sz="1800" b="1" dirty="0" err="1" smtClean="0"/>
              <a:t>Va</a:t>
            </a:r>
            <a:r>
              <a:rPr lang="en-US" sz="1800" b="1" dirty="0" smtClean="0"/>
              <a:t> </a:t>
            </a:r>
            <a:r>
              <a:rPr lang="en-US" sz="1800" b="1" dirty="0" err="1"/>
              <a:t>simtiti</a:t>
            </a:r>
            <a:r>
              <a:rPr lang="en-US" sz="1800" b="1" dirty="0"/>
              <a:t> in </a:t>
            </a:r>
            <a:r>
              <a:rPr lang="en-US" sz="1800" b="1" dirty="0" err="1"/>
              <a:t>siguranta</a:t>
            </a:r>
            <a:r>
              <a:rPr lang="en-US" sz="1800" b="1" dirty="0"/>
              <a:t> in </a:t>
            </a:r>
            <a:r>
              <a:rPr lang="en-US" sz="1800" b="1" dirty="0" err="1"/>
              <a:t>judecatorie</a:t>
            </a:r>
            <a:r>
              <a:rPr lang="en-US" sz="1800" b="1" dirty="0"/>
              <a:t>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4"/>
              <c:layout>
                <c:manualLayout>
                  <c:x val="2.2379517731040372E-2"/>
                  <c:y val="-0.203519249034927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Sheet1!$B$81:$B$85</c:f>
              <c:strCache>
                <c:ptCount val="5"/>
                <c:pt idx="0">
                  <c:v>cu siguranta nu</c:v>
                </c:pt>
                <c:pt idx="1">
                  <c:v>nu</c:v>
                </c:pt>
                <c:pt idx="2">
                  <c:v>neutru</c:v>
                </c:pt>
                <c:pt idx="3">
                  <c:v>da</c:v>
                </c:pt>
                <c:pt idx="4">
                  <c:v>cu siguranta da</c:v>
                </c:pt>
              </c:strCache>
            </c:strRef>
          </c:cat>
          <c:val>
            <c:numRef>
              <c:f>Sheet1!$E$81:$E$85</c:f>
              <c:numCache>
                <c:formatCode>###0.0</c:formatCode>
                <c:ptCount val="5"/>
                <c:pt idx="0">
                  <c:v>2.5906735751295336</c:v>
                </c:pt>
                <c:pt idx="1">
                  <c:v>2.5906735751295336</c:v>
                </c:pt>
                <c:pt idx="2">
                  <c:v>3.1088082901554404</c:v>
                </c:pt>
                <c:pt idx="3">
                  <c:v>38.341968911917085</c:v>
                </c:pt>
                <c:pt idx="4">
                  <c:v>53.367875647668384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7.6775391716073288E-3"/>
          <c:y val="0.89824869191574808"/>
          <c:w val="0.97813640843922744"/>
          <c:h val="7.3684463008713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15.Persoanele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cu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dizabilitati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au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acces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usor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judecatorie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2"/>
              <c:layout>
                <c:manualLayout>
                  <c:x val="7.1715132305197049E-3"/>
                  <c:y val="3.37803535190885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3375829099982686E-2"/>
                  <c:y val="-9.2289851057336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Sheet1!$B$96:$B$100</c:f>
              <c:strCache>
                <c:ptCount val="5"/>
                <c:pt idx="0">
                  <c:v>cu siguranta nu</c:v>
                </c:pt>
                <c:pt idx="1">
                  <c:v>nu</c:v>
                </c:pt>
                <c:pt idx="2">
                  <c:v>neutru</c:v>
                </c:pt>
                <c:pt idx="3">
                  <c:v>da</c:v>
                </c:pt>
                <c:pt idx="4">
                  <c:v>cu siguranta da</c:v>
                </c:pt>
              </c:strCache>
            </c:strRef>
          </c:cat>
          <c:val>
            <c:numRef>
              <c:f>Sheet1!$E$96:$E$100</c:f>
              <c:numCache>
                <c:formatCode>###0.0</c:formatCode>
                <c:ptCount val="5"/>
                <c:pt idx="0">
                  <c:v>3.1088082901554404</c:v>
                </c:pt>
                <c:pt idx="1">
                  <c:v>5.699481865284973</c:v>
                </c:pt>
                <c:pt idx="2">
                  <c:v>10.880829015544045</c:v>
                </c:pt>
                <c:pt idx="3">
                  <c:v>38.860103626943001</c:v>
                </c:pt>
                <c:pt idx="4">
                  <c:v>41.45077720207253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1.9218208859057461E-2"/>
          <c:y val="0.89788732394366166"/>
          <c:w val="0.94796685610841513"/>
          <c:h val="7.39436619718310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84390" tIns="42195" rIns="84390" bIns="4219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84390" tIns="42195" rIns="84390" bIns="4219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fld id="{6DD53A21-4258-44B4-B0AC-E5A6A9A735D4}" type="datetimeFigureOut">
              <a:rPr lang="en-US"/>
              <a:pPr>
                <a:defRPr/>
              </a:pPr>
              <a:t>5/21/2018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13763" cy="465455"/>
          </a:xfrm>
          <a:prstGeom prst="rect">
            <a:avLst/>
          </a:prstGeom>
        </p:spPr>
        <p:txBody>
          <a:bodyPr vert="horz" lIns="84390" tIns="42195" rIns="84390" bIns="4219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30"/>
            <a:ext cx="3013763" cy="465455"/>
          </a:xfrm>
          <a:prstGeom prst="rect">
            <a:avLst/>
          </a:prstGeom>
        </p:spPr>
        <p:txBody>
          <a:bodyPr vert="horz" lIns="84390" tIns="42195" rIns="84390" bIns="4219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fld id="{A8BF2707-1CA9-4D9E-99B2-DED37A25E1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535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1BE3646-9B46-4926-85D7-6DF43B9A8E38}" type="datetimeFigureOut">
              <a:rPr lang="en-US"/>
              <a:pPr>
                <a:defRPr/>
              </a:pPr>
              <a:t>5/21/2018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8500"/>
            <a:ext cx="46561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5" y="4421823"/>
            <a:ext cx="5563870" cy="4189095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545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545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30D7FAF-69D5-4C55-B853-C9470D4648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873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sz="1200" dirty="0" smtClean="0">
                <a:latin typeface="Times New Roman" pitchFamily="18" charset="0"/>
                <a:cs typeface="Times New Roman" pitchFamily="18" charset="0"/>
              </a:rPr>
              <a:t> Totuşi ceva lipsea …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D7FAF-69D5-4C55-B853-C9470D46486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911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D7FAF-69D5-4C55-B853-C9470D46486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946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2BDE1E-0BE0-4FAF-BFFA-A7262D3859CC}" type="datetimeFigureOut">
              <a:rPr lang="en-US" smtClean="0"/>
              <a:pPr>
                <a:defRPr/>
              </a:pPr>
              <a:t>5/21/2018</a:t>
            </a:fld>
            <a:endParaRPr lang="en-US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569FD-79C0-4F55-9A48-9AECD25E2A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2BDE1E-0BE0-4FAF-BFFA-A7262D3859CC}" type="datetimeFigureOut">
              <a:rPr lang="en-US" smtClean="0"/>
              <a:pPr>
                <a:defRPr/>
              </a:pPr>
              <a:t>5/21/2018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569FD-79C0-4F55-9A48-9AECD25E2A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2BDE1E-0BE0-4FAF-BFFA-A7262D3859CC}" type="datetimeFigureOut">
              <a:rPr lang="en-US" smtClean="0"/>
              <a:pPr>
                <a:defRPr/>
              </a:pPr>
              <a:t>5/21/2018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569FD-79C0-4F55-9A48-9AECD25E2A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2BDE1E-0BE0-4FAF-BFFA-A7262D3859CC}" type="datetimeFigureOut">
              <a:rPr lang="en-US" smtClean="0"/>
              <a:pPr>
                <a:defRPr/>
              </a:pPr>
              <a:t>5/21/2018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569FD-79C0-4F55-9A48-9AECD25E2A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2BDE1E-0BE0-4FAF-BFFA-A7262D3859CC}" type="datetimeFigureOut">
              <a:rPr lang="en-US" smtClean="0"/>
              <a:pPr>
                <a:defRPr/>
              </a:pPr>
              <a:t>5/21/2018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569FD-79C0-4F55-9A48-9AECD25E2A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2BDE1E-0BE0-4FAF-BFFA-A7262D3859CC}" type="datetimeFigureOut">
              <a:rPr lang="en-US" smtClean="0"/>
              <a:pPr>
                <a:defRPr/>
              </a:pPr>
              <a:t>5/21/2018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569FD-79C0-4F55-9A48-9AECD25E2A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2BDE1E-0BE0-4FAF-BFFA-A7262D3859CC}" type="datetimeFigureOut">
              <a:rPr lang="en-US" smtClean="0"/>
              <a:pPr>
                <a:defRPr/>
              </a:pPr>
              <a:t>5/21/2018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569FD-79C0-4F55-9A48-9AECD25E2A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2BDE1E-0BE0-4FAF-BFFA-A7262D3859CC}" type="datetimeFigureOut">
              <a:rPr lang="en-US" smtClean="0"/>
              <a:pPr>
                <a:defRPr/>
              </a:pPr>
              <a:t>5/21/2018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569FD-79C0-4F55-9A48-9AECD25E2A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2BDE1E-0BE0-4FAF-BFFA-A7262D3859CC}" type="datetimeFigureOut">
              <a:rPr lang="en-US" smtClean="0"/>
              <a:pPr>
                <a:defRPr/>
              </a:pPr>
              <a:t>5/21/2018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569FD-79C0-4F55-9A48-9AECD25E2A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2BDE1E-0BE0-4FAF-BFFA-A7262D3859CC}" type="datetimeFigureOut">
              <a:rPr lang="en-US" smtClean="0"/>
              <a:pPr>
                <a:defRPr/>
              </a:pPr>
              <a:t>5/21/2018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569FD-79C0-4F55-9A48-9AECD25E2A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2BDE1E-0BE0-4FAF-BFFA-A7262D3859CC}" type="datetimeFigureOut">
              <a:rPr lang="en-US" smtClean="0"/>
              <a:pPr>
                <a:defRPr/>
              </a:pPr>
              <a:t>5/21/2018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569FD-79C0-4F55-9A48-9AECD25E2A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572BDE1E-0BE0-4FAF-BFFA-A7262D3859CC}" type="datetimeFigureOut">
              <a:rPr lang="en-US" smtClean="0"/>
              <a:pPr>
                <a:defRPr/>
              </a:pPr>
              <a:t>5/21/2018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EE2569FD-79C0-4F55-9A48-9AECD25E2A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illenniumdpi.com/usaid-moldova-open-justice-project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ina\Desktop\2018\Bejenaru\Încheieri\nu dat curs\taxa de stat şi apel motivat\comp\marina\Desctop1\desktop\foto\justice-lawyersite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9"/>
          <a:stretch/>
        </p:blipFill>
        <p:spPr bwMode="auto">
          <a:xfrm>
            <a:off x="971600" y="0"/>
            <a:ext cx="82405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043608" y="135779"/>
            <a:ext cx="5040560" cy="4085310"/>
          </a:xfrm>
        </p:spPr>
        <p:txBody>
          <a:bodyPr>
            <a:normAutofit/>
          </a:bodyPr>
          <a:lstStyle/>
          <a:p>
            <a:r>
              <a:rPr lang="ro-RO" sz="2400" b="1" dirty="0" smtClean="0"/>
              <a:t/>
            </a:r>
            <a:br>
              <a:rPr lang="ro-RO" sz="2400" b="1" dirty="0" smtClean="0"/>
            </a:br>
            <a:r>
              <a:rPr lang="ro-RO" sz="2400" b="1" dirty="0"/>
              <a:t/>
            </a:r>
            <a:br>
              <a:rPr lang="ro-RO" sz="2400" b="1" dirty="0"/>
            </a:br>
            <a:r>
              <a:rPr lang="ro-RO" sz="49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RAPORTUL</a:t>
            </a:r>
            <a:r>
              <a:rPr lang="ro-RO" sz="27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27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x-none" sz="24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privind gradul de satisfacţie al justiţiabililor în baza sondajului petrecut în cadrul Curţii de Apel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Cahul</a:t>
            </a:r>
            <a:r>
              <a:rPr lang="x-none" sz="24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x-none" sz="24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în </a:t>
            </a:r>
            <a:r>
              <a:rPr lang="x-none" sz="24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perioada </a:t>
            </a:r>
            <a:r>
              <a:rPr lang="x-none" sz="24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17 aprilie - 04 mai 2018</a:t>
            </a:r>
            <a:endParaRPr lang="ro-RO" sz="3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70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3"/>
          <p:cNvGraphicFramePr>
            <a:graphicFrameLocks/>
          </p:cNvGraphicFramePr>
          <p:nvPr/>
        </p:nvGraphicFramePr>
        <p:xfrm>
          <a:off x="1619672" y="404664"/>
          <a:ext cx="7128791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0026"/>
          </a:xfrm>
        </p:spPr>
        <p:txBody>
          <a:bodyPr>
            <a:normAutofit fontScale="90000"/>
          </a:bodyPr>
          <a:lstStyle/>
          <a:p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7573826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809513"/>
              </p:ext>
            </p:extLst>
          </p:nvPr>
        </p:nvGraphicFramePr>
        <p:xfrm>
          <a:off x="2843808" y="1484784"/>
          <a:ext cx="6059190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7981438"/>
              </p:ext>
            </p:extLst>
          </p:nvPr>
        </p:nvGraphicFramePr>
        <p:xfrm>
          <a:off x="1435100" y="332656"/>
          <a:ext cx="7498587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29580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2582464"/>
              </p:ext>
            </p:extLst>
          </p:nvPr>
        </p:nvGraphicFramePr>
        <p:xfrm>
          <a:off x="1403648" y="764704"/>
          <a:ext cx="7240847" cy="5103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6"/>
          <p:cNvGraphicFramePr>
            <a:graphicFrameLocks/>
          </p:cNvGraphicFramePr>
          <p:nvPr/>
        </p:nvGraphicFramePr>
        <p:xfrm>
          <a:off x="1691680" y="764704"/>
          <a:ext cx="705678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7"/>
          <p:cNvGraphicFramePr>
            <a:graphicFrameLocks/>
          </p:cNvGraphicFramePr>
          <p:nvPr/>
        </p:nvGraphicFramePr>
        <p:xfrm>
          <a:off x="1619672" y="404664"/>
          <a:ext cx="6912767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0731425"/>
              </p:ext>
            </p:extLst>
          </p:nvPr>
        </p:nvGraphicFramePr>
        <p:xfrm>
          <a:off x="1691680" y="836712"/>
          <a:ext cx="7056784" cy="5391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9"/>
          <p:cNvGraphicFramePr>
            <a:graphicFrameLocks/>
          </p:cNvGraphicFramePr>
          <p:nvPr/>
        </p:nvGraphicFramePr>
        <p:xfrm>
          <a:off x="1835696" y="476672"/>
          <a:ext cx="6696743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0"/>
          <p:cNvGraphicFramePr>
            <a:graphicFrameLocks/>
          </p:cNvGraphicFramePr>
          <p:nvPr/>
        </p:nvGraphicFramePr>
        <p:xfrm>
          <a:off x="1835696" y="620688"/>
          <a:ext cx="6768751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5931420"/>
              </p:ext>
            </p:extLst>
          </p:nvPr>
        </p:nvGraphicFramePr>
        <p:xfrm>
          <a:off x="1619672" y="476672"/>
          <a:ext cx="7056783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2"/>
          <p:cNvGraphicFramePr>
            <a:graphicFrameLocks/>
          </p:cNvGraphicFramePr>
          <p:nvPr/>
        </p:nvGraphicFramePr>
        <p:xfrm>
          <a:off x="1763688" y="332656"/>
          <a:ext cx="6768751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548680"/>
            <a:ext cx="7128792" cy="5832648"/>
          </a:xfrm>
        </p:spPr>
        <p:txBody>
          <a:bodyPr>
            <a:normAutofit/>
          </a:bodyPr>
          <a:lstStyle/>
          <a:p>
            <a:pPr algn="just"/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Întru promovarea cadrului Internaţional de Excelenţă Judecătorească în instanţele de judecată din Republica Moldova, </a:t>
            </a:r>
            <a:r>
              <a:rPr lang="ro-RO" sz="2400" dirty="0">
                <a:latin typeface="Times New Roman" pitchFamily="18" charset="0"/>
                <a:cs typeface="Times New Roman" pitchFamily="18" charset="0"/>
                <a:hlinkClick r:id="rId2"/>
              </a:rPr>
              <a:t>USAID Moldova Open </a:t>
            </a:r>
            <a:r>
              <a:rPr lang="ro-RO" sz="2400" dirty="0" err="1">
                <a:latin typeface="Times New Roman" pitchFamily="18" charset="0"/>
                <a:cs typeface="Times New Roman" pitchFamily="18" charset="0"/>
                <a:hlinkClick r:id="rId2"/>
              </a:rPr>
              <a:t>Justice</a:t>
            </a:r>
            <a:r>
              <a:rPr lang="ro-RO" sz="2400" dirty="0">
                <a:latin typeface="Times New Roman" pitchFamily="18" charset="0"/>
                <a:cs typeface="Times New Roman" pitchFamily="18" charset="0"/>
                <a:hlinkClick r:id="rId2"/>
              </a:rPr>
              <a:t> Project 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 a implementat un proiect privind îmbunătăţirea calităţii serviciilor judecătoreşti, aplicat în 4 instanţe de judecată pilot (Curţile de Apel). </a:t>
            </a:r>
            <a:endParaRPr lang="ro-RO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Una 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din etapele procesului de evaluare a calităţii serviciilor acordate de instanţele judecătoreşti este desfăşurarea sondajului privind opinia publicului privind calitatea serviciilor acordate de către instanţele judecătoreşti.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o-RO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37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0985699"/>
              </p:ext>
            </p:extLst>
          </p:nvPr>
        </p:nvGraphicFramePr>
        <p:xfrm>
          <a:off x="1763688" y="980728"/>
          <a:ext cx="6912767" cy="5256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4"/>
          <p:cNvGraphicFramePr>
            <a:graphicFrameLocks/>
          </p:cNvGraphicFramePr>
          <p:nvPr/>
        </p:nvGraphicFramePr>
        <p:xfrm>
          <a:off x="1763688" y="260648"/>
          <a:ext cx="6889383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C:\Users\User\AppData\Local\Microsoft\Windows\INetCache\Content.MSO\18251E5E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6672"/>
            <a:ext cx="7632848" cy="55446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5"/>
          <p:cNvGraphicFramePr>
            <a:graphicFrameLocks/>
          </p:cNvGraphicFramePr>
          <p:nvPr/>
        </p:nvGraphicFramePr>
        <p:xfrm>
          <a:off x="1547664" y="548680"/>
          <a:ext cx="7128791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6"/>
          <p:cNvGraphicFramePr>
            <a:graphicFrameLocks/>
          </p:cNvGraphicFramePr>
          <p:nvPr/>
        </p:nvGraphicFramePr>
        <p:xfrm>
          <a:off x="1835696" y="404664"/>
          <a:ext cx="662473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9171103"/>
              </p:ext>
            </p:extLst>
          </p:nvPr>
        </p:nvGraphicFramePr>
        <p:xfrm>
          <a:off x="1619672" y="548680"/>
          <a:ext cx="7056783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8"/>
          <p:cNvGraphicFramePr>
            <a:graphicFrameLocks/>
          </p:cNvGraphicFramePr>
          <p:nvPr/>
        </p:nvGraphicFramePr>
        <p:xfrm>
          <a:off x="1763688" y="476672"/>
          <a:ext cx="6696743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9"/>
          <p:cNvGraphicFramePr>
            <a:graphicFrameLocks/>
          </p:cNvGraphicFramePr>
          <p:nvPr/>
        </p:nvGraphicFramePr>
        <p:xfrm>
          <a:off x="1691680" y="476672"/>
          <a:ext cx="6768751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410755"/>
              </p:ext>
            </p:extLst>
          </p:nvPr>
        </p:nvGraphicFramePr>
        <p:xfrm>
          <a:off x="1835696" y="188640"/>
          <a:ext cx="6696743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408571"/>
              </p:ext>
            </p:extLst>
          </p:nvPr>
        </p:nvGraphicFramePr>
        <p:xfrm>
          <a:off x="2291128" y="620688"/>
          <a:ext cx="6457335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/>
          <p:cNvSpPr/>
          <p:nvPr/>
        </p:nvSpPr>
        <p:spPr>
          <a:xfrm>
            <a:off x="1187624" y="836712"/>
            <a:ext cx="742254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o-RO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o-RO" sz="4000" b="1" i="1" u="sng" dirty="0">
                <a:latin typeface="Times New Roman" pitchFamily="18" charset="0"/>
                <a:cs typeface="Times New Roman" pitchFamily="18" charset="0"/>
              </a:rPr>
              <a:t>Scopu</a:t>
            </a:r>
            <a:r>
              <a:rPr lang="ro-RO" sz="4000" b="1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o-RO" sz="4000" dirty="0">
                <a:latin typeface="Times New Roman" pitchFamily="18" charset="0"/>
                <a:cs typeface="Times New Roman" pitchFamily="18" charset="0"/>
              </a:rPr>
              <a:t> sondajului expres al beneficiarilor serviciilor  judecătoreşti este evaluarea opiniilor justiţiabililor privind calitatea serviciilor prestate, profesionalismul şi integritatea angajaţilor instanţei judiciare.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57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22"/>
          <p:cNvGraphicFramePr>
            <a:graphicFrameLocks/>
          </p:cNvGraphicFramePr>
          <p:nvPr/>
        </p:nvGraphicFramePr>
        <p:xfrm>
          <a:off x="1835696" y="404664"/>
          <a:ext cx="6768751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23"/>
          <p:cNvGraphicFramePr>
            <a:graphicFrameLocks/>
          </p:cNvGraphicFramePr>
          <p:nvPr/>
        </p:nvGraphicFramePr>
        <p:xfrm>
          <a:off x="2291128" y="548680"/>
          <a:ext cx="6385327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5624508"/>
              </p:ext>
            </p:extLst>
          </p:nvPr>
        </p:nvGraphicFramePr>
        <p:xfrm>
          <a:off x="1691680" y="620688"/>
          <a:ext cx="6768751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25"/>
          <p:cNvGraphicFramePr>
            <a:graphicFrameLocks/>
          </p:cNvGraphicFramePr>
          <p:nvPr/>
        </p:nvGraphicFramePr>
        <p:xfrm>
          <a:off x="1763688" y="620688"/>
          <a:ext cx="6480719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26"/>
          <p:cNvGraphicFramePr>
            <a:graphicFrameLocks/>
          </p:cNvGraphicFramePr>
          <p:nvPr/>
        </p:nvGraphicFramePr>
        <p:xfrm>
          <a:off x="1475656" y="404664"/>
          <a:ext cx="7200799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27"/>
          <p:cNvGraphicFramePr>
            <a:graphicFrameLocks/>
          </p:cNvGraphicFramePr>
          <p:nvPr/>
        </p:nvGraphicFramePr>
        <p:xfrm>
          <a:off x="1691680" y="404664"/>
          <a:ext cx="6696743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28"/>
          <p:cNvGraphicFramePr>
            <a:graphicFrameLocks/>
          </p:cNvGraphicFramePr>
          <p:nvPr/>
        </p:nvGraphicFramePr>
        <p:xfrm>
          <a:off x="1691680" y="548680"/>
          <a:ext cx="7128791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C:\Users\User\AppData\Local\Microsoft\Windows\INetCache\Content.MSO\617ECD22.tmp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24744"/>
            <a:ext cx="7632848" cy="46085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305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C:\Users\User\AppData\Local\Microsoft\Windows\INetCache\Content.MSO\DBF70980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20688"/>
            <a:ext cx="7506334" cy="54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9" descr="C:\Users\User\AppData\Local\Microsoft\Windows\INetCache\Content.MSO\9198AB8E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04664"/>
            <a:ext cx="7128792" cy="48245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u 2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581528" cy="1224136"/>
          </a:xfrm>
        </p:spPr>
        <p:txBody>
          <a:bodyPr>
            <a:noAutofit/>
          </a:bodyPr>
          <a:lstStyle/>
          <a:p>
            <a:r>
              <a:rPr lang="ro-RO" sz="20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2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o-RO" sz="2000" b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2000" b="1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o-RO" sz="20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2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o-RO" sz="2000" b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2000" b="1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o-RO" sz="2000" b="1" dirty="0" smtClean="0">
                <a:effectLst/>
                <a:latin typeface="Times New Roman" pitchFamily="18" charset="0"/>
                <a:cs typeface="Times New Roman" pitchFamily="18" charset="0"/>
              </a:rPr>
              <a:t>        </a:t>
            </a:r>
            <a:br>
              <a:rPr lang="ro-RO" sz="2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o-RO" sz="2000" b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2000" b="1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o-RO" sz="20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2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o-RO" sz="2000" b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2000" b="1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o-RO" sz="20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2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o-RO" sz="20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2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o-RO" sz="2000" b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b="1" dirty="0" smtClean="0"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o-RO" sz="2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o-RO" sz="2000" b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2000" b="1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o-RO" sz="20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2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o-RO" sz="2000" b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2000" b="1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o-RO" sz="20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2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o-RO" sz="2800" b="1" i="1" u="sng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Obiectivele </a:t>
            </a:r>
            <a:r>
              <a:rPr lang="ro-RO" sz="2800" b="1" i="1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cercetării </a:t>
            </a:r>
            <a:r>
              <a:rPr lang="ro-RO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sunt </a:t>
            </a:r>
            <a:r>
              <a:rPr lang="ro-RO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următoarele: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o-RO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Accesul </a:t>
            </a:r>
            <a:r>
              <a:rPr lang="ro-RO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în instanţa de judecată şi accesul la informaţie;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o-RO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Nivelul </a:t>
            </a:r>
            <a:r>
              <a:rPr lang="ro-RO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de deservire de către personalul </a:t>
            </a:r>
            <a:r>
              <a:rPr lang="ro-RO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secției evidență documentare procesuală;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o-RO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Timpul </a:t>
            </a:r>
            <a:r>
              <a:rPr lang="ro-RO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necesar pentru soluţionarea problemelor în cadrul instanţei;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o-RO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Desfăşurarea </a:t>
            </a:r>
            <a:r>
              <a:rPr lang="ro-RO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şedinţelor de judecată;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o-RO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Observarea </a:t>
            </a:r>
            <a:r>
              <a:rPr lang="ro-RO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panoului informativ;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o-RO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Prezenţa </a:t>
            </a:r>
            <a:r>
              <a:rPr lang="ro-RO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indicatoarelor în cadrul instanţei; 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o-RO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Atitudinea </a:t>
            </a:r>
            <a:r>
              <a:rPr lang="ro-RO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angajaţilor instanţei;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o-RO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Existenţa </a:t>
            </a:r>
            <a:r>
              <a:rPr lang="ro-RO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comodităţilor necesare; 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o-RO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Siguranţa </a:t>
            </a:r>
            <a:r>
              <a:rPr lang="ro-RO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în cadrul instanţei; 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o-RO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Programul </a:t>
            </a:r>
            <a:r>
              <a:rPr lang="ro-RO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de lucru; 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o-RO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o-RO" sz="20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2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o-RO" sz="20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2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1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6380331"/>
              </p:ext>
            </p:extLst>
          </p:nvPr>
        </p:nvGraphicFramePr>
        <p:xfrm>
          <a:off x="1763688" y="1268761"/>
          <a:ext cx="6768751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PROPUNERI: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o-RO" dirty="0" smtClean="0"/>
              <a:t>Majorarea </a:t>
            </a:r>
            <a:r>
              <a:rPr lang="en-US" dirty="0" err="1" smtClean="0"/>
              <a:t>număru</a:t>
            </a:r>
            <a:r>
              <a:rPr lang="ro-RO" dirty="0" smtClean="0"/>
              <a:t>lui de</a:t>
            </a:r>
            <a:r>
              <a:rPr lang="en-US" dirty="0" smtClean="0"/>
              <a:t> </a:t>
            </a:r>
            <a:r>
              <a:rPr lang="en-US" dirty="0" err="1" smtClean="0"/>
              <a:t>judecători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săl</a:t>
            </a:r>
            <a:r>
              <a:rPr lang="ro-RO" dirty="0" err="1" smtClean="0"/>
              <a:t>ilor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ședințe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 smtClean="0"/>
              <a:t>examina</a:t>
            </a:r>
            <a:r>
              <a:rPr lang="ro-RO" dirty="0" smtClean="0"/>
              <a:t>rea</a:t>
            </a:r>
            <a:r>
              <a:rPr lang="en-US" dirty="0" smtClean="0"/>
              <a:t> </a:t>
            </a:r>
            <a:r>
              <a:rPr lang="ro-RO" dirty="0" smtClean="0"/>
              <a:t>mai operativă a </a:t>
            </a:r>
            <a:r>
              <a:rPr lang="en-US" dirty="0" err="1" smtClean="0"/>
              <a:t>cauzelor</a:t>
            </a:r>
            <a:r>
              <a:rPr lang="en-US" dirty="0" smtClean="0"/>
              <a:t> </a:t>
            </a:r>
            <a:r>
              <a:rPr lang="ro-RO" dirty="0" smtClean="0"/>
              <a:t>de către colegii</a:t>
            </a:r>
          </a:p>
          <a:p>
            <a:r>
              <a:rPr lang="ro-RO" dirty="0" smtClean="0"/>
              <a:t>Amenajarea camerei de deliberare pentru judecători</a:t>
            </a:r>
          </a:p>
          <a:p>
            <a:r>
              <a:rPr lang="ro-RO" dirty="0" smtClean="0"/>
              <a:t>Asigurarea cu traducători, efectuarea traducerii pe înțeles </a:t>
            </a:r>
          </a:p>
          <a:p>
            <a:r>
              <a:rPr lang="ro-RO" dirty="0" smtClean="0"/>
              <a:t>Implementarea dosarului electronic și asigurarea accesului de către avocat</a:t>
            </a:r>
          </a:p>
          <a:p>
            <a:r>
              <a:rPr lang="ro-RO" dirty="0" smtClean="0"/>
              <a:t>Respectarea termenului fixat pentru soluționarea cauzelor conform graficului </a:t>
            </a:r>
          </a:p>
          <a:p>
            <a:r>
              <a:rPr lang="ro-RO" dirty="0" smtClean="0"/>
              <a:t>Amenajarea încăperii pentru întrevederea avocaților </a:t>
            </a:r>
            <a:r>
              <a:rPr lang="ro-RO" dirty="0"/>
              <a:t>cu persoanele aflate în </a:t>
            </a:r>
            <a:r>
              <a:rPr lang="ro-RO" dirty="0" smtClean="0"/>
              <a:t>arest</a:t>
            </a:r>
          </a:p>
          <a:p>
            <a:r>
              <a:rPr lang="ro-RO" dirty="0" smtClean="0"/>
              <a:t>Panoul informativ (mai vizibil, cu un </a:t>
            </a:r>
            <a:r>
              <a:rPr lang="ro-RO" dirty="0" err="1" smtClean="0"/>
              <a:t>șrift</a:t>
            </a:r>
            <a:r>
              <a:rPr lang="ro-RO" dirty="0" smtClean="0"/>
              <a:t> mai mare, litere mari mari)</a:t>
            </a:r>
          </a:p>
          <a:p>
            <a:r>
              <a:rPr lang="ro-RO" dirty="0" smtClean="0"/>
              <a:t>Panou informativ electronic în sălile de ședințe care să indice data începerii și finisării ședințelor de judecată </a:t>
            </a:r>
          </a:p>
          <a:p>
            <a:r>
              <a:rPr lang="ro-RO" dirty="0" smtClean="0"/>
              <a:t>Apă /cafea în sala de așteptare</a:t>
            </a:r>
          </a:p>
          <a:p>
            <a:r>
              <a:rPr lang="ro-RO" dirty="0" smtClean="0"/>
              <a:t>Amenajarea vestiarului pentru haine a participanților la proces</a:t>
            </a:r>
          </a:p>
          <a:p>
            <a:r>
              <a:rPr lang="ro-RO" dirty="0" smtClean="0"/>
              <a:t>Amenajarea unui sediu nou,</a:t>
            </a:r>
          </a:p>
          <a:p>
            <a:r>
              <a:rPr lang="ro-RO" dirty="0" smtClean="0"/>
              <a:t> Amenajarea cu scaune/ fotolii comode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34403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548680"/>
            <a:ext cx="7498080" cy="4800600"/>
          </a:xfrm>
        </p:spPr>
        <p:txBody>
          <a:bodyPr/>
          <a:lstStyle/>
          <a:p>
            <a:pPr marL="82296" indent="0">
              <a:buNone/>
            </a:pPr>
            <a:r>
              <a:rPr lang="ro-RO" dirty="0">
                <a:latin typeface="Times New Roman" pitchFamily="18" charset="0"/>
                <a:cs typeface="Times New Roman" pitchFamily="18" charset="0"/>
              </a:rPr>
              <a:t>Dat fiind numărul redus de interviuri şi acoperirea doar a unui număr redus de utilizatori a serviciilor judecătoreşti, sondajul nu este unul reprezentativ şi nu permite de a face concluzii pentru întreg sistemul judiciar. Mai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curând,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rezultatele acestui sondaj reflectă opinia a persoanelor care s-au adresat la Curtea de Apel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Cahul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pe parcursul acestor 14 zile.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03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sz="44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4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o-RO" sz="4400" b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4400" b="1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o-RO" sz="4400" b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4400" b="1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476672"/>
            <a:ext cx="7498080" cy="4800600"/>
          </a:xfrm>
        </p:spPr>
        <p:txBody>
          <a:bodyPr>
            <a:normAutofit lnSpcReduction="10000"/>
          </a:bodyPr>
          <a:lstStyle/>
          <a:p>
            <a:pPr algn="just"/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Sondajul a fost realizat în perioada 17 aprilie </a:t>
            </a:r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04 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mai 2018 în incinta Curţii de Apel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Cahul</a:t>
            </a:r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Pentru desfăşurarea sondajului s-au  multiplicat şi au fost oferite </a:t>
            </a:r>
            <a:r>
              <a:rPr lang="ro-RO" sz="2400" dirty="0" err="1">
                <a:latin typeface="Times New Roman" pitchFamily="18" charset="0"/>
                <a:cs typeface="Times New Roman" pitchFamily="18" charset="0"/>
              </a:rPr>
              <a:t>justiţiabililor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193</a:t>
            </a:r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de chestionare. În cadrul sondajului au fost </a:t>
            </a:r>
            <a:r>
              <a:rPr lang="ro-RO" sz="2400" dirty="0" err="1">
                <a:latin typeface="Times New Roman" pitchFamily="18" charset="0"/>
                <a:cs typeface="Times New Roman" pitchFamily="18" charset="0"/>
              </a:rPr>
              <a:t>intervievaţi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193</a:t>
            </a:r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de respondenţi, dintre care </a:t>
            </a:r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formulare s-au completat în limba română </a:t>
            </a:r>
            <a:r>
              <a:rPr lang="ro-RO" sz="2400" dirty="0" err="1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65</a:t>
            </a:r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de formulare în limba rusă. Chestionarul cuprinde 44 de întrebări.</a:t>
            </a:r>
            <a:endParaRPr lang="ro-RO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Chestionarul 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sondajului include </a:t>
            </a:r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atât 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întrebări de tip închis care propun respondenţilor să aleagă opţiuni de răspuns, </a:t>
            </a:r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cât 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şi întrebări de tip deschis care le oferă posibilitatea să-şi expună obiecţiile şi propunerile </a:t>
            </a:r>
            <a:r>
              <a:rPr lang="ro-RO" sz="2400" dirty="0" err="1">
                <a:latin typeface="Times New Roman" pitchFamily="18" charset="0"/>
                <a:cs typeface="Times New Roman" pitchFamily="18" charset="0"/>
              </a:rPr>
              <a:t>vis-a-vis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 de activitatea </a:t>
            </a:r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instanţei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434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</a:blip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297717" y="332656"/>
            <a:ext cx="7488832" cy="1224137"/>
          </a:xfrm>
        </p:spPr>
        <p:txBody>
          <a:bodyPr>
            <a:normAutofit/>
          </a:bodyPr>
          <a:lstStyle/>
          <a:p>
            <a:pPr algn="just"/>
            <a:r>
              <a:rPr lang="ro-RO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La Curtea de Apel Cahul din numărul total de persoane intervievate 38,3 </a:t>
            </a:r>
            <a:r>
              <a:rPr lang="ro-RO" sz="1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o-RO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sunt persoane cu </a:t>
            </a:r>
            <a:r>
              <a:rPr lang="ro-RO" sz="1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vîrsta</a:t>
            </a:r>
            <a:r>
              <a:rPr lang="ro-RO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de 36 - 50 ani</a:t>
            </a:r>
            <a:r>
              <a:rPr lang="ro-RO" sz="1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o-RO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33,2% sunt persoane cu </a:t>
            </a:r>
            <a:r>
              <a:rPr lang="ro-RO" sz="1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vîrsta</a:t>
            </a:r>
            <a:r>
              <a:rPr lang="ro-RO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de 21 - 35</a:t>
            </a:r>
            <a:r>
              <a:rPr lang="ro-RO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ani, un procent mai mic îl constituie persoanele cu </a:t>
            </a:r>
            <a:r>
              <a:rPr lang="ro-RO" sz="1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vîrsta</a:t>
            </a:r>
            <a:r>
              <a:rPr lang="ro-RO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de  51-60 ani și cu </a:t>
            </a:r>
            <a:r>
              <a:rPr lang="ro-RO" sz="1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vîrsta</a:t>
            </a:r>
            <a:r>
              <a:rPr lang="ro-RO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de peste 60 de ani care </a:t>
            </a:r>
            <a:r>
              <a:rPr lang="ro-RO" sz="1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constituie 13% </a:t>
            </a:r>
            <a:r>
              <a:rPr lang="ro-RO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și respectiv</a:t>
            </a:r>
            <a:r>
              <a:rPr lang="ro-RO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11,4% .</a:t>
            </a:r>
            <a:endParaRPr lang="ro-RO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C:\Users\User\AppData\Local\Microsoft\Windows\INetCache\Content.MSO\9CF314C2.tm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717" y="1916832"/>
            <a:ext cx="7378739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424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331640" y="260648"/>
            <a:ext cx="7498080" cy="6408712"/>
          </a:xfrm>
        </p:spPr>
        <p:txBody>
          <a:bodyPr>
            <a:normAutofit fontScale="40000" lnSpcReduction="20000"/>
          </a:bodyPr>
          <a:lstStyle/>
          <a:p>
            <a:pPr marL="82296" indent="0">
              <a:buNone/>
            </a:pPr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o-RO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MOTIVUL  AFLARII IN INSTANTA DE JUDECATA</a:t>
            </a:r>
          </a:p>
          <a:p>
            <a:pPr marL="82296" indent="0">
              <a:buNone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ste </a:t>
            </a:r>
            <a:r>
              <a:rPr lang="ro-RO" sz="38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menţionat</a:t>
            </a:r>
            <a:r>
              <a:rPr lang="ro-RO" sz="3800" dirty="0">
                <a:latin typeface="Times New Roman" pitchFamily="18" charset="0"/>
                <a:cs typeface="Times New Roman" pitchFamily="18" charset="0"/>
              </a:rPr>
              <a:t>, că în ziua intervievării, </a:t>
            </a:r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instanța de judecată a avut mai mulți vizitatori scopurile cărora a fost diferit. 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32,6 </a:t>
            </a:r>
            <a:r>
              <a:rPr lang="ro-RO" sz="3800" b="1" dirty="0" smtClean="0">
                <a:latin typeface="Times New Roman" pitchFamily="18" charset="0"/>
                <a:cs typeface="Times New Roman" pitchFamily="18" charset="0"/>
              </a:rPr>
              <a:t>% (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63</a:t>
            </a:r>
            <a:r>
              <a:rPr lang="ro-RO" sz="3800" b="1" dirty="0" smtClean="0">
                <a:latin typeface="Times New Roman" pitchFamily="18" charset="0"/>
                <a:cs typeface="Times New Roman" pitchFamily="18" charset="0"/>
              </a:rPr>
              <a:t> persoane) </a:t>
            </a:r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- persoane care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au </a:t>
            </a:r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reprezentat un client într-un proces;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o-RO" sz="3800" b="1" dirty="0" smtClean="0">
                <a:latin typeface="Times New Roman" pitchFamily="18" charset="0"/>
                <a:cs typeface="Times New Roman" pitchFamily="18" charset="0"/>
              </a:rPr>
              <a:t>20,2% (39 persoane) </a:t>
            </a:r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- persoane au participat într-un proces în calitate de reclamant</a:t>
            </a:r>
          </a:p>
          <a:p>
            <a:r>
              <a:rPr lang="ro-RO" sz="3800" b="1" dirty="0" smtClean="0">
                <a:latin typeface="Times New Roman" pitchFamily="18" charset="0"/>
                <a:cs typeface="Times New Roman" pitchFamily="18" charset="0"/>
              </a:rPr>
              <a:t>16,6% (32 persoane) </a:t>
            </a:r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- persoane au participat într-un proces în calitate de pârât;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o-RO" sz="3800" b="1" dirty="0" smtClean="0">
                <a:latin typeface="Times New Roman" pitchFamily="18" charset="0"/>
                <a:cs typeface="Times New Roman" pitchFamily="18" charset="0"/>
              </a:rPr>
              <a:t>% (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o-RO" sz="3800" b="1" dirty="0" smtClean="0">
                <a:latin typeface="Times New Roman" pitchFamily="18" charset="0"/>
                <a:cs typeface="Times New Roman" pitchFamily="18" charset="0"/>
              </a:rPr>
              <a:t> persoane) </a:t>
            </a:r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- p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ersoane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care s-au </a:t>
            </a:r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informa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 ;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o-RO" sz="3800" b="1" dirty="0" smtClean="0">
                <a:latin typeface="Times New Roman" pitchFamily="18" charset="0"/>
                <a:cs typeface="Times New Roman" pitchFamily="18" charset="0"/>
              </a:rPr>
              <a:t>12,4 % (24 persoane) </a:t>
            </a:r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- persoane care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au </a:t>
            </a:r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reprez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entat</a:t>
            </a:r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 organele de drept </a:t>
            </a:r>
          </a:p>
          <a:p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11,9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o-RO" sz="3800" b="1" dirty="0">
                <a:latin typeface="Times New Roman" pitchFamily="18" charset="0"/>
                <a:cs typeface="Times New Roman" pitchFamily="18" charset="0"/>
              </a:rPr>
              <a:t> puncte procentuale (2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o-RO" sz="3800" b="1" dirty="0">
                <a:latin typeface="Times New Roman" pitchFamily="18" charset="0"/>
                <a:cs typeface="Times New Roman" pitchFamily="18" charset="0"/>
              </a:rPr>
              <a:t> persoane</a:t>
            </a:r>
            <a:r>
              <a:rPr lang="ro-RO" sz="3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persoane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au </a:t>
            </a:r>
            <a:r>
              <a:rPr lang="ro-RO" sz="3800" dirty="0">
                <a:latin typeface="Times New Roman" pitchFamily="18" charset="0"/>
                <a:cs typeface="Times New Roman" pitchFamily="18" charset="0"/>
              </a:rPr>
              <a:t>depus </a:t>
            </a:r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documentele</a:t>
            </a:r>
            <a:r>
              <a:rPr lang="ro-RO" sz="38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o-RO" sz="3800" b="1" dirty="0" smtClean="0">
                <a:latin typeface="Times New Roman" pitchFamily="18" charset="0"/>
                <a:cs typeface="Times New Roman" pitchFamily="18" charset="0"/>
              </a:rPr>
              <a:t>7,8</a:t>
            </a:r>
            <a:r>
              <a:rPr lang="ro-RO" sz="3800" b="1" dirty="0">
                <a:latin typeface="Times New Roman" pitchFamily="18" charset="0"/>
                <a:cs typeface="Times New Roman" pitchFamily="18" charset="0"/>
              </a:rPr>
              <a:t>% (15 persoane) </a:t>
            </a:r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- persoane care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au</a:t>
            </a:r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 asistat la o ședința de judecata;</a:t>
            </a:r>
          </a:p>
          <a:p>
            <a:r>
              <a:rPr lang="ro-RO" sz="3800" b="1" dirty="0" smtClean="0">
                <a:latin typeface="Times New Roman" pitchFamily="18" charset="0"/>
                <a:cs typeface="Times New Roman" pitchFamily="18" charset="0"/>
              </a:rPr>
              <a:t>5,7</a:t>
            </a:r>
            <a:r>
              <a:rPr lang="ro-RO" sz="3800" b="1" dirty="0">
                <a:latin typeface="Times New Roman" pitchFamily="18" charset="0"/>
                <a:cs typeface="Times New Roman" pitchFamily="18" charset="0"/>
              </a:rPr>
              <a:t>% (11 persoane) </a:t>
            </a:r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- persoane au </a:t>
            </a:r>
            <a:r>
              <a:rPr lang="ro-RO" sz="3800" dirty="0">
                <a:latin typeface="Times New Roman" pitchFamily="18" charset="0"/>
                <a:cs typeface="Times New Roman" pitchFamily="18" charset="0"/>
              </a:rPr>
              <a:t>participat la proces in calitate de parte </a:t>
            </a:r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vătămata/victimă;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o-RO" sz="3800" b="1" dirty="0">
                <a:latin typeface="Times New Roman" pitchFamily="18" charset="0"/>
                <a:cs typeface="Times New Roman" pitchFamily="18" charset="0"/>
              </a:rPr>
              <a:t>3,6 % (7 persoane) </a:t>
            </a:r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o-RO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persoane au </a:t>
            </a:r>
            <a:r>
              <a:rPr lang="ro-RO" sz="3800" dirty="0">
                <a:latin typeface="Times New Roman" pitchFamily="18" charset="0"/>
                <a:cs typeface="Times New Roman" pitchFamily="18" charset="0"/>
              </a:rPr>
              <a:t>în calitate de </a:t>
            </a:r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martor. 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Mai mulți respondenți intervievați sunt persoane </a:t>
            </a:r>
            <a:r>
              <a:rPr lang="ro-RO" sz="3800" dirty="0">
                <a:latin typeface="Times New Roman" pitchFamily="18" charset="0"/>
                <a:cs typeface="Times New Roman" pitchFamily="18" charset="0"/>
              </a:rPr>
              <a:t>care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au </a:t>
            </a:r>
            <a:r>
              <a:rPr lang="ro-RO" sz="3800" dirty="0">
                <a:latin typeface="Times New Roman" pitchFamily="18" charset="0"/>
                <a:cs typeface="Times New Roman" pitchFamily="18" charset="0"/>
              </a:rPr>
              <a:t>reprezentat un client într-un </a:t>
            </a:r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proces ce constituie 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32,6 </a:t>
            </a:r>
            <a:r>
              <a:rPr lang="ro-RO" sz="3800" dirty="0">
                <a:latin typeface="Times New Roman" pitchFamily="18" charset="0"/>
                <a:cs typeface="Times New Roman" pitchFamily="18" charset="0"/>
              </a:rPr>
              <a:t>% (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63</a:t>
            </a:r>
            <a:r>
              <a:rPr lang="ro-RO" sz="3800" dirty="0">
                <a:latin typeface="Times New Roman" pitchFamily="18" charset="0"/>
                <a:cs typeface="Times New Roman" pitchFamily="18" charset="0"/>
              </a:rPr>
              <a:t> persoane</a:t>
            </a:r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). Mai puțini sunt cei cu  calitatea </a:t>
            </a:r>
            <a:r>
              <a:rPr lang="ro-RO" sz="3800" dirty="0">
                <a:latin typeface="Times New Roman" pitchFamily="18" charset="0"/>
                <a:cs typeface="Times New Roman" pitchFamily="18" charset="0"/>
              </a:rPr>
              <a:t>de martor </a:t>
            </a:r>
            <a:r>
              <a:rPr lang="ro-RO" sz="3800" dirty="0" smtClean="0">
                <a:latin typeface="Times New Roman" pitchFamily="18" charset="0"/>
                <a:cs typeface="Times New Roman" pitchFamily="18" charset="0"/>
              </a:rPr>
              <a:t> ce constituie 3,6 </a:t>
            </a:r>
            <a:r>
              <a:rPr lang="ro-RO" sz="3800" dirty="0">
                <a:latin typeface="Times New Roman" pitchFamily="18" charset="0"/>
                <a:cs typeface="Times New Roman" pitchFamily="18" charset="0"/>
              </a:rPr>
              <a:t>% (7 persoane). 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307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1691680" y="620688"/>
          <a:ext cx="6552727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2"/>
          <p:cNvGraphicFramePr>
            <a:graphicFrameLocks/>
          </p:cNvGraphicFramePr>
          <p:nvPr/>
        </p:nvGraphicFramePr>
        <p:xfrm>
          <a:off x="1691680" y="260648"/>
          <a:ext cx="6912767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3128</TotalTime>
  <Words>1050</Words>
  <Application>Microsoft Office PowerPoint</Application>
  <PresentationFormat>Expunere pe ecran (4:3)</PresentationFormat>
  <Paragraphs>82</Paragraphs>
  <Slides>42</Slides>
  <Notes>2</Notes>
  <HiddenSlides>0</HiddenSlides>
  <MMClips>0</MMClips>
  <ScaleCrop>false</ScaleCrop>
  <HeadingPairs>
    <vt:vector size="6" baseType="variant">
      <vt:variant>
        <vt:lpstr>Fonturi utilizate</vt:lpstr>
      </vt:variant>
      <vt:variant>
        <vt:i4>6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42</vt:i4>
      </vt:variant>
    </vt:vector>
  </HeadingPairs>
  <TitlesOfParts>
    <vt:vector size="49" baseType="lpstr"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  RAPORTUL privind gradul de satisfacţie al justiţiabililor în baza sondajului petrecut în cadrul Curţii de Apel Cahul  în perioada 17 aprilie - 04 mai 2018</vt:lpstr>
      <vt:lpstr>     </vt:lpstr>
      <vt:lpstr>Prezentare PowerPoint</vt:lpstr>
      <vt:lpstr>                            Obiectivele cercetării sunt următoarele: - Accesul în instanţa de judecată şi accesul la informaţie; - Nivelul de deservire de către personalul secției evidență documentare procesuală; - Timpul necesar pentru soluţionarea problemelor în cadrul instanţei; - Desfăşurarea şedinţelor de judecată; - Observarea panoului informativ; - Prezenţa indicatoarelor în cadrul instanţei;  - Atitudinea angajaţilor instanţei; - Existenţa comodităţilor necesare;  - Siguranţa în cadrul instanţei;  - Programul de lucru;           </vt:lpstr>
      <vt:lpstr>   </vt:lpstr>
      <vt:lpstr>La Curtea de Apel Cahul din numărul total de persoane intervievate 38,3 % sunt persoane cu vîrsta de 36 - 50 ani, 33,2% sunt persoane cu vîrsta de 21 - 35 ani, un procent mai mic îl constituie persoanele cu vîrsta de  51-60 ani și cu vîrsta de peste 60 de ani care constituie 13%  și respectiv 11,4% .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PROPUNERI:</vt:lpstr>
      <vt:lpstr>Prezentare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User</cp:lastModifiedBy>
  <cp:revision>419</cp:revision>
  <cp:lastPrinted>2018-05-21T05:18:18Z</cp:lastPrinted>
  <dcterms:created xsi:type="dcterms:W3CDTF">2013-01-07T12:21:28Z</dcterms:created>
  <dcterms:modified xsi:type="dcterms:W3CDTF">2018-05-21T11:19:31Z</dcterms:modified>
</cp:coreProperties>
</file>