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1"/>
  </p:sldMasterIdLst>
  <p:sldIdLst>
    <p:sldId id="256" r:id="rId2"/>
    <p:sldId id="257" r:id="rId3"/>
    <p:sldId id="295" r:id="rId4"/>
    <p:sldId id="286" r:id="rId5"/>
    <p:sldId id="275" r:id="rId6"/>
    <p:sldId id="281" r:id="rId7"/>
    <p:sldId id="277" r:id="rId8"/>
    <p:sldId id="292" r:id="rId9"/>
    <p:sldId id="297" r:id="rId10"/>
    <p:sldId id="296" r:id="rId11"/>
    <p:sldId id="291" r:id="rId12"/>
    <p:sldId id="258" r:id="rId13"/>
    <p:sldId id="267" r:id="rId14"/>
    <p:sldId id="263" r:id="rId15"/>
    <p:sldId id="270" r:id="rId16"/>
    <p:sldId id="272" r:id="rId17"/>
    <p:sldId id="276" r:id="rId18"/>
    <p:sldId id="280" r:id="rId19"/>
    <p:sldId id="293" r:id="rId20"/>
    <p:sldId id="294" r:id="rId21"/>
    <p:sldId id="299" r:id="rId22"/>
    <p:sldId id="298" r:id="rId23"/>
    <p:sldId id="300" r:id="rId24"/>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43" autoAdjust="0"/>
    <p:restoredTop sz="94660"/>
  </p:normalViewPr>
  <p:slideViewPr>
    <p:cSldViewPr snapToGrid="0">
      <p:cViewPr varScale="1">
        <p:scale>
          <a:sx n="116" d="100"/>
          <a:sy n="116" d="100"/>
        </p:scale>
        <p:origin x="34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u diapozitiv">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ro-RO" smtClean="0"/>
              <a:t>Clic pentru editare stil titlu</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o-RO" smtClean="0"/>
              <a:t>Clic pentru a edita stilul de subtitlu</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726ED139-0480-4198-83E2-68CE0B25BC9B}" type="datetimeFigureOut">
              <a:rPr lang="en-US" smtClean="0"/>
              <a:pPr/>
              <a:t>3/31/2021</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smtClean="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57415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smtClean="0"/>
              <a:t>Clic pentru editare stil titlu</a:t>
            </a:r>
            <a:endParaRPr lang="en-US" dirty="0"/>
          </a:p>
        </p:txBody>
      </p:sp>
      <p:sp>
        <p:nvSpPr>
          <p:cNvPr id="3" name="Vertical Text Placeholder 2"/>
          <p:cNvSpPr>
            <a:spLocks noGrp="1"/>
          </p:cNvSpPr>
          <p:nvPr>
            <p:ph type="body" orient="vert" idx="1"/>
          </p:nvPr>
        </p:nvSpPr>
        <p:spPr/>
        <p:txBody>
          <a:bodyPr vert="eaVer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Date Placeholder 3"/>
          <p:cNvSpPr>
            <a:spLocks noGrp="1"/>
          </p:cNvSpPr>
          <p:nvPr>
            <p:ph type="dt" sz="half" idx="10"/>
          </p:nvPr>
        </p:nvSpPr>
        <p:spPr/>
        <p:txBody>
          <a:bodyPr/>
          <a:lstStyle/>
          <a:p>
            <a:fld id="{3A97CE23-3B6A-482C-9BEA-F32A9EB44C40}" type="datetimeFigureOut">
              <a:rPr lang="en-US" smtClean="0"/>
              <a:pPr/>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67490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ro-RO" smtClean="0"/>
              <a:t>Clic pentru editare stil titlu</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Date Placeholder 3"/>
          <p:cNvSpPr>
            <a:spLocks noGrp="1"/>
          </p:cNvSpPr>
          <p:nvPr>
            <p:ph type="dt" sz="half" idx="10"/>
          </p:nvPr>
        </p:nvSpPr>
        <p:spPr/>
        <p:txBody>
          <a:bodyPr/>
          <a:lstStyle/>
          <a:p>
            <a:fld id="{0639C8FD-9717-4D78-9D01-4CBD0AC8CAE0}" type="datetimeFigureOut">
              <a:rPr lang="en-US" smtClean="0"/>
              <a:pPr/>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8853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smtClean="0"/>
              <a:t>Clic pentru editare stil titlu</a:t>
            </a:r>
            <a:endParaRPr lang="en-US" dirty="0"/>
          </a:p>
        </p:txBody>
      </p:sp>
      <p:sp>
        <p:nvSpPr>
          <p:cNvPr id="3" name="Content Placeholder 2"/>
          <p:cNvSpPr>
            <a:spLocks noGrp="1"/>
          </p:cNvSpPr>
          <p:nvPr>
            <p:ph idx="1"/>
          </p:nvPr>
        </p:nvSpPr>
        <p:spPr/>
        <p:txBody>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Date Placeholder 3"/>
          <p:cNvSpPr>
            <a:spLocks noGrp="1"/>
          </p:cNvSpPr>
          <p:nvPr>
            <p:ph type="dt" sz="half" idx="10"/>
          </p:nvPr>
        </p:nvSpPr>
        <p:spPr/>
        <p:txBody>
          <a:bodyPr/>
          <a:lstStyle/>
          <a:p>
            <a:fld id="{B082BD47-5F5E-4508-9DFC-0021F20B392D}" type="datetimeFigureOut">
              <a:rPr lang="en-US" smtClean="0"/>
              <a:pPr/>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66379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ro-RO" smtClean="0"/>
              <a:t>Clic pentru editare stil titlu</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smtClean="0"/>
              <a:t>Clic pentru editare stiluri text Coordonator</a:t>
            </a:r>
          </a:p>
        </p:txBody>
      </p:sp>
      <p:sp>
        <p:nvSpPr>
          <p:cNvPr id="4" name="Date Placeholder 3"/>
          <p:cNvSpPr>
            <a:spLocks noGrp="1"/>
          </p:cNvSpPr>
          <p:nvPr>
            <p:ph type="dt" sz="half" idx="10"/>
          </p:nvPr>
        </p:nvSpPr>
        <p:spPr/>
        <p:txBody>
          <a:bodyPr/>
          <a:lstStyle/>
          <a:p>
            <a:fld id="{07BB23E3-326B-4424-9A50-2CBB9CA4B2E5}" type="datetimeFigureOut">
              <a:rPr lang="en-US" smtClean="0"/>
              <a:pPr/>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82027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smtClean="0"/>
              <a:t>Clic pentru editare stil titlu</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5" name="Date Placeholder 4"/>
          <p:cNvSpPr>
            <a:spLocks noGrp="1"/>
          </p:cNvSpPr>
          <p:nvPr>
            <p:ph type="dt" sz="half" idx="10"/>
          </p:nvPr>
        </p:nvSpPr>
        <p:spPr/>
        <p:txBody>
          <a:bodyPr/>
          <a:lstStyle/>
          <a:p>
            <a:fld id="{FAA09F6F-C437-48B6-80BB-8E50899C06AF}" type="datetimeFigureOut">
              <a:rPr lang="en-US" smtClean="0"/>
              <a:pPr/>
              <a:t>3/31/2021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83843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o-RO" smtClean="0"/>
              <a:t>Clic pentru editare stil titlu</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ro-RO" smtClean="0"/>
              <a:t>Clic pentru editare stiluri text Coordonator</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7" name="Date Placeholder 6"/>
          <p:cNvSpPr>
            <a:spLocks noGrp="1"/>
          </p:cNvSpPr>
          <p:nvPr>
            <p:ph type="dt" sz="half" idx="10"/>
          </p:nvPr>
        </p:nvSpPr>
        <p:spPr/>
        <p:txBody>
          <a:bodyPr/>
          <a:lstStyle/>
          <a:p>
            <a:fld id="{1A776D14-B85F-4865-804C-5734F9C85CDD}" type="datetimeFigureOut">
              <a:rPr lang="en-US" smtClean="0"/>
              <a:pPr/>
              <a:t>3/31/2021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29123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o-RO" smtClean="0"/>
              <a:t>Clic pentru editare stil titlu</a:t>
            </a:r>
            <a:endParaRPr lang="en-US" dirty="0"/>
          </a:p>
        </p:txBody>
      </p:sp>
      <p:sp>
        <p:nvSpPr>
          <p:cNvPr id="3" name="Date Placeholder 2"/>
          <p:cNvSpPr>
            <a:spLocks noGrp="1"/>
          </p:cNvSpPr>
          <p:nvPr>
            <p:ph type="dt" sz="half" idx="10"/>
          </p:nvPr>
        </p:nvSpPr>
        <p:spPr/>
        <p:txBody>
          <a:bodyPr/>
          <a:lstStyle/>
          <a:p>
            <a:fld id="{A8956C38-6601-4688-9146-5E61D8B04598}" type="datetimeFigureOut">
              <a:rPr lang="en-US" smtClean="0"/>
              <a:pPr/>
              <a:t>3/31/2021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21451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46061E-CDAE-49E3-92CB-288B639C3B6F}" type="datetimeFigureOut">
              <a:rPr lang="en-US" smtClean="0"/>
              <a:pPr/>
              <a:t>3/31/2021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31161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ro-RO" smtClean="0"/>
              <a:t>Clic pentru editare stil titlu</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5" name="Date Placeholder 4"/>
          <p:cNvSpPr>
            <a:spLocks noGrp="1"/>
          </p:cNvSpPr>
          <p:nvPr>
            <p:ph type="dt" sz="half" idx="10"/>
          </p:nvPr>
        </p:nvSpPr>
        <p:spPr/>
        <p:txBody>
          <a:bodyPr/>
          <a:lstStyle/>
          <a:p>
            <a:fld id="{A35E9851-4767-4B63-B36B-F772D06043F2}" type="datetimeFigureOut">
              <a:rPr lang="en-US" smtClean="0"/>
              <a:pPr/>
              <a:t>3/31/2021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49229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ro-RO" smtClean="0"/>
              <a:t>Clic pentru editare stil titlu</a:t>
            </a:r>
            <a:endParaRPr lang="en-US" dirty="0"/>
          </a:p>
        </p:txBody>
      </p:sp>
      <p:sp>
        <p:nvSpPr>
          <p:cNvPr id="3" name="Picture Placeholder 2"/>
          <p:cNvSpPr>
            <a:spLocks noGrp="1" noChangeAspect="1"/>
          </p:cNvSpPr>
          <p:nvPr>
            <p:ph type="pic" idx="1"/>
          </p:nvPr>
        </p:nvSpPr>
        <p:spPr>
          <a:xfrm>
            <a:off x="0" y="0"/>
            <a:ext cx="11292840" cy="5128923"/>
          </a:xfrm>
          <a:blipFill>
            <a:blip r:embed="rId2"/>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o-RO" smtClean="0"/>
              <a:t>Faceți clic pe pictogramă pentru a adăuga o imagine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5" name="Date Placeholder 4"/>
          <p:cNvSpPr>
            <a:spLocks noGrp="1"/>
          </p:cNvSpPr>
          <p:nvPr>
            <p:ph type="dt" sz="half" idx="10"/>
          </p:nvPr>
        </p:nvSpPr>
        <p:spPr/>
        <p:txBody>
          <a:bodyPr/>
          <a:lstStyle/>
          <a:p>
            <a:fld id="{7309A586-BE94-448D-BAE3-D5D323B9149F}" type="datetimeFigureOut">
              <a:rPr lang="en-US" smtClean="0"/>
              <a:pPr/>
              <a:t>3/31/2021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6639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ro-RO" smtClean="0"/>
              <a:t>Clic pentru editare stil titlu</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ADDEAF24-54CC-4408-99B3-A70A172EFF44}" type="datetimeFigureOut">
              <a:rPr lang="en-US" smtClean="0"/>
              <a:pPr/>
              <a:t>3/31/2021</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1984968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microsoft.com/office/2007/relationships/media" Target="../media/media3.avi"/><Relationship Id="rId7" Type="http://schemas.openxmlformats.org/officeDocument/2006/relationships/image" Target="../media/image19.png"/><Relationship Id="rId2" Type="http://schemas.microsoft.com/office/2007/relationships/media" Target="../media/media2.avi"/><Relationship Id="rId1" Type="http://schemas.openxmlformats.org/officeDocument/2006/relationships/video" Target="NULL" TargetMode="External"/><Relationship Id="rId6" Type="http://schemas.openxmlformats.org/officeDocument/2006/relationships/image" Target="../media/image18.png"/><Relationship Id="rId5" Type="http://schemas.openxmlformats.org/officeDocument/2006/relationships/slideLayout" Target="../slideLayouts/slideLayout2.xml"/><Relationship Id="rId4" Type="http://schemas.openxmlformats.org/officeDocument/2006/relationships/video" Target="../media/media3.avi"/></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u 1"/>
          <p:cNvSpPr>
            <a:spLocks noGrp="1"/>
          </p:cNvSpPr>
          <p:nvPr>
            <p:ph type="ctrTitle"/>
          </p:nvPr>
        </p:nvSpPr>
        <p:spPr>
          <a:xfrm>
            <a:off x="692829" y="5266178"/>
            <a:ext cx="10699069" cy="827286"/>
          </a:xfrm>
        </p:spPr>
        <p:txBody>
          <a:bodyPr>
            <a:normAutofit fontScale="90000"/>
          </a:bodyPr>
          <a:lstStyle/>
          <a:p>
            <a:pPr algn="ctr"/>
            <a:r>
              <a:rPr lang="ro-RO" sz="4400" b="0" dirty="0" smtClean="0">
                <a:effectLst>
                  <a:glow rad="127000">
                    <a:schemeClr val="bg1">
                      <a:alpha val="40000"/>
                    </a:schemeClr>
                  </a:glow>
                  <a:outerShdw dir="6180000" algn="ctr" rotWithShape="0">
                    <a:srgbClr val="000000">
                      <a:alpha val="62000"/>
                    </a:srgbClr>
                  </a:outerShdw>
                  <a:reflection endPos="0" dist="165100" dir="5400000" sy="-100000" algn="bl" rotWithShape="0"/>
                </a:effectLst>
              </a:rPr>
              <a:t>Cele mai bune practici în proiectarea și securitatea </a:t>
            </a:r>
            <a:r>
              <a:rPr lang="ro-RO" sz="4400" b="0" dirty="0" smtClean="0">
                <a:effectLst>
                  <a:glow rad="127000">
                    <a:schemeClr val="bg1">
                      <a:alpha val="40000"/>
                    </a:schemeClr>
                  </a:glow>
                  <a:outerShdw dir="6180000" algn="ctr" rotWithShape="0">
                    <a:srgbClr val="000000">
                      <a:alpha val="62000"/>
                    </a:srgbClr>
                  </a:outerShdw>
                  <a:reflection endPos="0" dist="165100" dir="5400000" sy="-100000" algn="bl" rotWithShape="0"/>
                </a:effectLst>
                <a:latin typeface="Times New Roman" panose="02020603050405020304" pitchFamily="18" charset="0"/>
                <a:cs typeface="Times New Roman" panose="02020603050405020304" pitchFamily="18" charset="0"/>
              </a:rPr>
              <a:t>instanțelor</a:t>
            </a:r>
            <a:r>
              <a:rPr lang="ro-RO" sz="4400" b="0" dirty="0" smtClean="0">
                <a:effectLst>
                  <a:glow rad="127000">
                    <a:schemeClr val="bg1">
                      <a:alpha val="40000"/>
                    </a:schemeClr>
                  </a:glow>
                  <a:outerShdw dir="6180000" algn="ctr" rotWithShape="0">
                    <a:srgbClr val="000000">
                      <a:alpha val="62000"/>
                    </a:srgbClr>
                  </a:outerShdw>
                  <a:reflection endPos="0" dist="165100" dir="5400000" sy="-100000" algn="bl" rotWithShape="0"/>
                </a:effectLst>
              </a:rPr>
              <a:t> judecătorești.</a:t>
            </a:r>
            <a:endParaRPr lang="ru-RU" sz="4400" b="0" dirty="0">
              <a:effectLst>
                <a:glow rad="127000">
                  <a:schemeClr val="bg1">
                    <a:alpha val="40000"/>
                  </a:schemeClr>
                </a:glow>
                <a:outerShdw dir="6180000" algn="ctr" rotWithShape="0">
                  <a:srgbClr val="000000">
                    <a:alpha val="62000"/>
                  </a:srgbClr>
                </a:outerShdw>
                <a:reflection endPos="0" dist="165100" dir="5400000" sy="-100000" algn="bl" rotWithShape="0"/>
              </a:effectLst>
            </a:endParaRPr>
          </a:p>
        </p:txBody>
      </p:sp>
      <p:pic>
        <p:nvPicPr>
          <p:cNvPr id="3" name="I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4326" y="1798089"/>
            <a:ext cx="5656074" cy="30447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CasetăText 4"/>
          <p:cNvSpPr txBox="1"/>
          <p:nvPr/>
        </p:nvSpPr>
        <p:spPr>
          <a:xfrm>
            <a:off x="5021089" y="6355699"/>
            <a:ext cx="1670650" cy="461665"/>
          </a:xfrm>
          <a:prstGeom prst="rect">
            <a:avLst/>
          </a:prstGeom>
          <a:noFill/>
        </p:spPr>
        <p:txBody>
          <a:bodyPr wrap="none" rtlCol="0">
            <a:spAutoFit/>
          </a:bodyPr>
          <a:lstStyle/>
          <a:p>
            <a:r>
              <a:rPr lang="ro-RO" sz="2400" spc="-50" dirty="0" smtClean="0">
                <a:effectLst>
                  <a:glow rad="127000">
                    <a:schemeClr val="bg1">
                      <a:alpha val="40000"/>
                    </a:schemeClr>
                  </a:glow>
                  <a:outerShdw dir="6180000" algn="ctr" rotWithShape="0">
                    <a:srgbClr val="000000">
                      <a:alpha val="74000"/>
                    </a:srgbClr>
                  </a:outerShdw>
                  <a:reflection endPos="0" dist="165100" dir="5400000" sy="-100000" algn="bl" rotWithShape="0"/>
                </a:effectLst>
                <a:latin typeface="+mj-lt"/>
                <a:ea typeface="+mj-ea"/>
                <a:cs typeface="+mj-cs"/>
              </a:rPr>
              <a:t>C</a:t>
            </a:r>
            <a:r>
              <a:rPr lang="en-US" sz="2400" spc="-50" dirty="0" err="1" smtClean="0">
                <a:effectLst>
                  <a:glow rad="127000">
                    <a:schemeClr val="bg1">
                      <a:alpha val="40000"/>
                    </a:schemeClr>
                  </a:glow>
                  <a:outerShdw dir="6180000" algn="ctr" rotWithShape="0">
                    <a:srgbClr val="000000">
                      <a:alpha val="74000"/>
                    </a:srgbClr>
                  </a:outerShdw>
                  <a:reflection endPos="0" dist="165100" dir="5400000" sy="-100000" algn="bl" rotWithShape="0"/>
                </a:effectLst>
                <a:latin typeface="+mj-lt"/>
                <a:ea typeface="+mj-ea"/>
                <a:cs typeface="+mj-cs"/>
              </a:rPr>
              <a:t>ahul</a:t>
            </a:r>
            <a:r>
              <a:rPr lang="ro-RO" sz="2400" spc="-50" dirty="0" smtClean="0">
                <a:effectLst>
                  <a:glow rad="127000">
                    <a:schemeClr val="bg1">
                      <a:alpha val="40000"/>
                    </a:schemeClr>
                  </a:glow>
                  <a:outerShdw dir="6180000" algn="ctr" rotWithShape="0">
                    <a:srgbClr val="000000">
                      <a:alpha val="74000"/>
                    </a:srgbClr>
                  </a:outerShdw>
                  <a:reflection endPos="0" dist="165100" dir="5400000" sy="-100000" algn="bl" rotWithShape="0"/>
                </a:effectLst>
                <a:latin typeface="+mj-lt"/>
                <a:ea typeface="+mj-ea"/>
                <a:cs typeface="+mj-cs"/>
              </a:rPr>
              <a:t>, 20</a:t>
            </a:r>
            <a:r>
              <a:rPr lang="en-US" sz="2400" spc="-50" dirty="0" smtClean="0">
                <a:effectLst>
                  <a:glow rad="127000">
                    <a:schemeClr val="bg1">
                      <a:alpha val="40000"/>
                    </a:schemeClr>
                  </a:glow>
                  <a:outerShdw dir="6180000" algn="ctr" rotWithShape="0">
                    <a:srgbClr val="000000">
                      <a:alpha val="74000"/>
                    </a:srgbClr>
                  </a:outerShdw>
                  <a:reflection endPos="0" dist="165100" dir="5400000" sy="-100000" algn="bl" rotWithShape="0"/>
                </a:effectLst>
                <a:latin typeface="+mj-lt"/>
                <a:ea typeface="+mj-ea"/>
                <a:cs typeface="+mj-cs"/>
              </a:rPr>
              <a:t>21</a:t>
            </a:r>
            <a:endParaRPr lang="ru-RU" sz="2400" spc="-50" dirty="0">
              <a:effectLst>
                <a:glow rad="127000">
                  <a:schemeClr val="bg1">
                    <a:alpha val="40000"/>
                  </a:schemeClr>
                </a:glow>
                <a:outerShdw dir="6180000" algn="ctr" rotWithShape="0">
                  <a:srgbClr val="000000">
                    <a:alpha val="74000"/>
                  </a:srgbClr>
                </a:outerShdw>
                <a:reflection endPos="0" dist="165100" dir="5400000" sy="-100000" algn="bl" rotWithShape="0"/>
              </a:effectLst>
              <a:latin typeface="+mj-lt"/>
              <a:ea typeface="+mj-ea"/>
              <a:cs typeface="+mj-cs"/>
            </a:endParaRPr>
          </a:p>
        </p:txBody>
      </p:sp>
      <p:sp>
        <p:nvSpPr>
          <p:cNvPr id="6" name="CasetăText 5"/>
          <p:cNvSpPr txBox="1"/>
          <p:nvPr/>
        </p:nvSpPr>
        <p:spPr>
          <a:xfrm>
            <a:off x="452455" y="-110126"/>
            <a:ext cx="10482245" cy="1908215"/>
          </a:xfrm>
          <a:prstGeom prst="rect">
            <a:avLst/>
          </a:prstGeom>
          <a:noFill/>
        </p:spPr>
        <p:txBody>
          <a:bodyPr wrap="square" rtlCol="0">
            <a:spAutoFit/>
          </a:bodyPr>
          <a:lstStyle/>
          <a:p>
            <a:pPr algn="ctr"/>
            <a:r>
              <a:rPr lang="ro-RO" sz="3600" spc="-50" dirty="0" smtClean="0">
                <a:effectLst>
                  <a:glow rad="127000">
                    <a:schemeClr val="bg1">
                      <a:alpha val="40000"/>
                    </a:schemeClr>
                  </a:glow>
                  <a:outerShdw dist="50800" dir="5400000" algn="ctr" rotWithShape="0">
                    <a:srgbClr val="000000">
                      <a:alpha val="43137"/>
                    </a:srgbClr>
                  </a:outerShdw>
                  <a:reflection endPos="0" dist="165100" dir="5400000" sy="-100000" algn="bl" rotWithShape="0"/>
                </a:effectLst>
                <a:latin typeface="Times New Roman" panose="02020603050405020304" pitchFamily="18" charset="0"/>
                <a:ea typeface="+mj-ea"/>
                <a:cs typeface="Times New Roman" panose="02020603050405020304" pitchFamily="18" charset="0"/>
              </a:rPr>
              <a:t/>
            </a:r>
            <a:br>
              <a:rPr lang="ro-RO" sz="3600" spc="-50" dirty="0" smtClean="0">
                <a:effectLst>
                  <a:glow rad="127000">
                    <a:schemeClr val="bg1">
                      <a:alpha val="40000"/>
                    </a:schemeClr>
                  </a:glow>
                  <a:outerShdw dist="50800" dir="5400000" algn="ctr" rotWithShape="0">
                    <a:srgbClr val="000000">
                      <a:alpha val="43137"/>
                    </a:srgbClr>
                  </a:outerShdw>
                  <a:reflection endPos="0" dist="165100" dir="5400000" sy="-100000" algn="bl" rotWithShape="0"/>
                </a:effectLst>
                <a:latin typeface="Times New Roman" panose="02020603050405020304" pitchFamily="18" charset="0"/>
                <a:ea typeface="+mj-ea"/>
                <a:cs typeface="Times New Roman" panose="02020603050405020304" pitchFamily="18" charset="0"/>
              </a:rPr>
            </a:br>
            <a:r>
              <a:rPr lang="ro-RO" sz="3200" spc="-50" dirty="0" smtClean="0">
                <a:effectLst>
                  <a:glow rad="127000">
                    <a:schemeClr val="bg1">
                      <a:alpha val="40000"/>
                    </a:schemeClr>
                  </a:glow>
                  <a:outerShdw dist="50800" dir="5400000" algn="ctr" rotWithShape="0">
                    <a:srgbClr val="000000">
                      <a:alpha val="43137"/>
                    </a:srgbClr>
                  </a:outerShdw>
                  <a:reflection endPos="0" dist="165100" dir="5400000" sy="-100000" algn="bl" rotWithShape="0"/>
                </a:effectLst>
                <a:latin typeface="Times New Roman" panose="02020603050405020304" pitchFamily="18" charset="0"/>
                <a:ea typeface="+mj-ea"/>
                <a:cs typeface="Times New Roman" panose="02020603050405020304" pitchFamily="18" charset="0"/>
              </a:rPr>
              <a:t>”Administrarea modernă a instanțelor de judecată – </a:t>
            </a:r>
            <a:br>
              <a:rPr lang="ro-RO" sz="3200" spc="-50" dirty="0" smtClean="0">
                <a:effectLst>
                  <a:glow rad="127000">
                    <a:schemeClr val="bg1">
                      <a:alpha val="40000"/>
                    </a:schemeClr>
                  </a:glow>
                  <a:outerShdw dist="50800" dir="5400000" algn="ctr" rotWithShape="0">
                    <a:srgbClr val="000000">
                      <a:alpha val="43137"/>
                    </a:srgbClr>
                  </a:outerShdw>
                  <a:reflection endPos="0" dist="165100" dir="5400000" sy="-100000" algn="bl" rotWithShape="0"/>
                </a:effectLst>
                <a:latin typeface="Times New Roman" panose="02020603050405020304" pitchFamily="18" charset="0"/>
                <a:ea typeface="+mj-ea"/>
                <a:cs typeface="Times New Roman" panose="02020603050405020304" pitchFamily="18" charset="0"/>
              </a:rPr>
            </a:br>
            <a:r>
              <a:rPr lang="ro-RO" sz="3200" spc="-50" dirty="0" smtClean="0">
                <a:effectLst>
                  <a:glow rad="127000">
                    <a:schemeClr val="bg1">
                      <a:alpha val="40000"/>
                    </a:schemeClr>
                  </a:glow>
                  <a:outerShdw dist="50800" dir="5400000" algn="ctr" rotWithShape="0">
                    <a:srgbClr val="000000">
                      <a:alpha val="43137"/>
                    </a:srgbClr>
                  </a:outerShdw>
                  <a:reflection endPos="0" dist="165100" dir="5400000" sy="-100000" algn="bl" rotWithShape="0"/>
                </a:effectLst>
                <a:latin typeface="Times New Roman" panose="02020603050405020304" pitchFamily="18" charset="0"/>
                <a:ea typeface="+mj-ea"/>
                <a:cs typeface="Times New Roman" panose="02020603050405020304" pitchFamily="18" charset="0"/>
              </a:rPr>
              <a:t>element-cheie al reformei judecătorești”</a:t>
            </a:r>
            <a:r>
              <a:rPr lang="ro-RO" sz="3600" spc="-50" dirty="0" smtClean="0">
                <a:effectLst>
                  <a:glow rad="127000">
                    <a:schemeClr val="bg1">
                      <a:alpha val="40000"/>
                    </a:schemeClr>
                  </a:glow>
                  <a:outerShdw dist="50800" dir="5400000" algn="ctr" rotWithShape="0">
                    <a:srgbClr val="000000">
                      <a:alpha val="43137"/>
                    </a:srgbClr>
                  </a:outerShdw>
                  <a:reflection endPos="0" dist="165100" dir="5400000" sy="-100000" algn="bl" rotWithShape="0"/>
                </a:effectLst>
                <a:latin typeface="Times New Roman" panose="02020603050405020304" pitchFamily="18" charset="0"/>
                <a:ea typeface="+mj-ea"/>
                <a:cs typeface="Times New Roman" panose="02020603050405020304" pitchFamily="18" charset="0"/>
              </a:rPr>
              <a:t/>
            </a:r>
            <a:br>
              <a:rPr lang="ro-RO" sz="3600" spc="-50" dirty="0" smtClean="0">
                <a:effectLst>
                  <a:glow rad="127000">
                    <a:schemeClr val="bg1">
                      <a:alpha val="40000"/>
                    </a:schemeClr>
                  </a:glow>
                  <a:outerShdw dist="50800" dir="5400000" algn="ctr" rotWithShape="0">
                    <a:srgbClr val="000000">
                      <a:alpha val="43137"/>
                    </a:srgbClr>
                  </a:outerShdw>
                  <a:reflection endPos="0" dist="165100" dir="5400000" sy="-100000" algn="bl" rotWithShape="0"/>
                </a:effectLst>
                <a:latin typeface="Times New Roman" panose="02020603050405020304" pitchFamily="18" charset="0"/>
                <a:ea typeface="+mj-ea"/>
                <a:cs typeface="Times New Roman" panose="02020603050405020304" pitchFamily="18" charset="0"/>
              </a:rPr>
            </a:br>
            <a:r>
              <a:rPr lang="ro-RO" dirty="0" smtClean="0">
                <a:effectLst>
                  <a:outerShdw dist="50800" dir="5400000" algn="ctr" rotWithShape="0">
                    <a:srgbClr val="000000">
                      <a:alpha val="43137"/>
                    </a:srgbClr>
                  </a:outerShdw>
                </a:effectLst>
                <a:latin typeface="Times New Roman" panose="02020603050405020304" pitchFamily="18" charset="0"/>
                <a:cs typeface="Times New Roman" panose="02020603050405020304" pitchFamily="18" charset="0"/>
              </a:rPr>
              <a:t> </a:t>
            </a:r>
            <a:endParaRPr lang="ru-RU" dirty="0">
              <a:effectLst>
                <a:outerShdw dist="50800" dir="5400000" algn="ctr" rotWithShape="0">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55183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tăText 2"/>
          <p:cNvSpPr txBox="1"/>
          <p:nvPr/>
        </p:nvSpPr>
        <p:spPr>
          <a:xfrm>
            <a:off x="1168117" y="161756"/>
            <a:ext cx="10293517" cy="461665"/>
          </a:xfrm>
          <a:prstGeom prst="rect">
            <a:avLst/>
          </a:prstGeom>
          <a:noFill/>
          <a:ln>
            <a:noFill/>
          </a:ln>
        </p:spPr>
        <p:txBody>
          <a:bodyPr wrap="square" rtlCol="0">
            <a:spAutoFit/>
          </a:bodyPr>
          <a:lstStyle/>
          <a:p>
            <a:pPr algn="ctr"/>
            <a:r>
              <a:rPr lang="ro-RO" sz="2400" b="1" dirty="0" smtClean="0">
                <a:ln w="0"/>
              </a:rPr>
              <a:t>Protecția de bază a instanței judecătorești</a:t>
            </a:r>
            <a:endParaRPr lang="ru-RU" sz="2400" b="1" dirty="0">
              <a:ln w="0"/>
            </a:endParaRPr>
          </a:p>
        </p:txBody>
      </p:sp>
      <p:sp>
        <p:nvSpPr>
          <p:cNvPr id="7" name="CasetăText 6"/>
          <p:cNvSpPr txBox="1"/>
          <p:nvPr/>
        </p:nvSpPr>
        <p:spPr>
          <a:xfrm>
            <a:off x="5235099" y="867590"/>
            <a:ext cx="5524500" cy="1200329"/>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x-none" b="1" dirty="0">
                <a:ln w="0"/>
                <a:solidFill>
                  <a:schemeClr val="tx1"/>
                </a:solidFill>
                <a:effectLst>
                  <a:outerShdw blurRad="38100" dist="25400" dir="5400000" algn="ctr" rotWithShape="0">
                    <a:srgbClr val="6E747A">
                      <a:alpha val="43000"/>
                    </a:srgbClr>
                  </a:outerShdw>
                </a:effectLst>
              </a:rPr>
              <a:t> </a:t>
            </a:r>
            <a:r>
              <a:rPr lang="es-ES" b="1" dirty="0">
                <a:ln w="0"/>
                <a:solidFill>
                  <a:schemeClr val="tx1"/>
                </a:solidFill>
                <a:effectLst>
                  <a:outerShdw blurRad="38100" dist="25400" dir="5400000" algn="ctr" rotWithShape="0">
                    <a:srgbClr val="6E747A">
                      <a:alpha val="43000"/>
                    </a:srgbClr>
                  </a:outerShdw>
                </a:effectLst>
              </a:rPr>
              <a:t> </a:t>
            </a:r>
            <a:r>
              <a:rPr lang="ro-RO" b="1" dirty="0" smtClean="0">
                <a:ln w="0"/>
                <a:solidFill>
                  <a:schemeClr val="tx1"/>
                </a:solidFill>
                <a:effectLst>
                  <a:outerShdw blurRad="38100" dist="25400" dir="5400000" algn="ctr" rotWithShape="0">
                    <a:srgbClr val="6E747A">
                      <a:alpha val="43000"/>
                    </a:srgbClr>
                  </a:outerShdw>
                </a:effectLst>
              </a:rPr>
              <a:t>   </a:t>
            </a:r>
            <a:r>
              <a:rPr lang="ro-RO"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Un element de bază a securității Curții de </a:t>
            </a:r>
            <a:r>
              <a:rPr lang="ro-RO"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Apel Cahul contra accesului ilegal cât și contra evadării deținuților din incinta instanței </a:t>
            </a:r>
            <a:r>
              <a:rPr lang="ro-RO"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judecătorești îl constituie </a:t>
            </a:r>
            <a:r>
              <a:rPr lang="ro-RO"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gardul </a:t>
            </a:r>
            <a:r>
              <a:rPr lang="ro-RO"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la nivelul întîi al clădirii. </a:t>
            </a:r>
            <a:endParaRPr lang="ru-RU"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2" name="I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847" y="565232"/>
            <a:ext cx="4666100" cy="3110733"/>
          </a:xfrm>
          <a:prstGeom prst="rect">
            <a:avLst/>
          </a:prstGeom>
          <a:ln>
            <a:noFill/>
          </a:ln>
          <a:effectLst>
            <a:softEdge rad="112500"/>
          </a:effectLst>
        </p:spPr>
      </p:pic>
      <p:pic>
        <p:nvPicPr>
          <p:cNvPr id="9" name="I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695" y="3675965"/>
            <a:ext cx="4765252" cy="3176834"/>
          </a:xfrm>
          <a:prstGeom prst="rect">
            <a:avLst/>
          </a:prstGeom>
          <a:ln>
            <a:noFill/>
          </a:ln>
          <a:effectLst>
            <a:softEdge rad="112500"/>
          </a:effectLst>
        </p:spPr>
      </p:pic>
      <p:pic>
        <p:nvPicPr>
          <p:cNvPr id="10" name="I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5947" y="2589088"/>
            <a:ext cx="6179465" cy="4119644"/>
          </a:xfrm>
          <a:prstGeom prst="rect">
            <a:avLst/>
          </a:prstGeom>
          <a:ln>
            <a:noFill/>
          </a:ln>
          <a:effectLst>
            <a:softEdge rad="112500"/>
          </a:effectLst>
        </p:spPr>
      </p:pic>
    </p:spTree>
    <p:extLst>
      <p:ext uri="{BB962C8B-B14F-4D97-AF65-F5344CB8AC3E}">
        <p14:creationId xmlns:p14="http://schemas.microsoft.com/office/powerpoint/2010/main" val="36086290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822529" y="109108"/>
            <a:ext cx="8460315" cy="847260"/>
          </a:xfrm>
        </p:spPr>
        <p:txBody>
          <a:bodyPr>
            <a:normAutofit/>
          </a:bodyPr>
          <a:lstStyle/>
          <a:p>
            <a:r>
              <a:rPr lang="ro-RO" sz="3200" b="1" dirty="0" smtClean="0">
                <a:ln w="0"/>
                <a:effectLst>
                  <a:outerShdw blurRad="38100" dist="25400" dir="5400000" algn="ctr" rotWithShape="0">
                    <a:srgbClr val="6E747A">
                      <a:alpha val="43000"/>
                    </a:srgbClr>
                  </a:outerShdw>
                </a:effectLst>
                <a:latin typeface="Times New Roman" panose="02020603050405020304" pitchFamily="18" charset="0"/>
                <a:ea typeface="+mn-ea"/>
                <a:cs typeface="Times New Roman" panose="02020603050405020304" pitchFamily="18" charset="0"/>
              </a:rPr>
              <a:t>                 Sistemul </a:t>
            </a:r>
            <a:r>
              <a:rPr lang="ro-RO" sz="3200" b="1" dirty="0">
                <a:ln w="0"/>
                <a:effectLst>
                  <a:outerShdw blurRad="38100" dist="25400" dir="5400000" algn="ctr" rotWithShape="0">
                    <a:srgbClr val="6E747A">
                      <a:alpha val="43000"/>
                    </a:srgbClr>
                  </a:outerShdw>
                </a:effectLst>
                <a:latin typeface="Times New Roman" panose="02020603050405020304" pitchFamily="18" charset="0"/>
                <a:ea typeface="+mn-ea"/>
                <a:cs typeface="Times New Roman" panose="02020603050405020304" pitchFamily="18" charset="0"/>
              </a:rPr>
              <a:t>de supraveghere video</a:t>
            </a:r>
            <a:endParaRPr lang="ru-RU" sz="3200" b="1" dirty="0">
              <a:ln w="0"/>
              <a:effectLst>
                <a:outerShdw blurRad="38100" dist="25400" dir="5400000" algn="ctr" rotWithShape="0">
                  <a:srgbClr val="6E747A">
                    <a:alpha val="43000"/>
                  </a:srgbClr>
                </a:outerShdw>
              </a:effectLst>
              <a:latin typeface="Times New Roman" panose="02020603050405020304" pitchFamily="18" charset="0"/>
              <a:ea typeface="+mn-ea"/>
              <a:cs typeface="Times New Roman" panose="02020603050405020304" pitchFamily="18" charset="0"/>
            </a:endParaRPr>
          </a:p>
        </p:txBody>
      </p:sp>
      <p:sp>
        <p:nvSpPr>
          <p:cNvPr id="3" name="Substituent conținut 2"/>
          <p:cNvSpPr>
            <a:spLocks noGrp="1"/>
          </p:cNvSpPr>
          <p:nvPr>
            <p:ph idx="1"/>
          </p:nvPr>
        </p:nvSpPr>
        <p:spPr>
          <a:xfrm>
            <a:off x="2344188" y="1065476"/>
            <a:ext cx="6866313" cy="4828248"/>
          </a:xfrm>
        </p:spPr>
        <p:txBody>
          <a:bodyPr>
            <a:noAutofit/>
          </a:bodyPr>
          <a:lstStyle/>
          <a:p>
            <a:r>
              <a:rPr lang="ro-RO" sz="2000" dirty="0" smtClean="0">
                <a:solidFill>
                  <a:schemeClr val="tx1"/>
                </a:solidFill>
                <a:latin typeface="Times New Roman" panose="02020603050405020304" pitchFamily="18" charset="0"/>
                <a:cs typeface="Times New Roman" panose="02020603050405020304" pitchFamily="18" charset="0"/>
              </a:rPr>
              <a:t>În cadrul Curții de Apel Cahul sunt instalate camere de supraveghere video.</a:t>
            </a:r>
          </a:p>
          <a:p>
            <a:r>
              <a:rPr lang="ro-RO" sz="2000" b="1" dirty="0">
                <a:latin typeface="Times New Roman" panose="02020603050405020304" pitchFamily="18" charset="0"/>
                <a:cs typeface="Times New Roman" panose="02020603050405020304" pitchFamily="18" charset="0"/>
              </a:rPr>
              <a:t>C</a:t>
            </a:r>
            <a:r>
              <a:rPr lang="ro-RO" sz="2000" b="1" dirty="0" smtClean="0">
                <a:solidFill>
                  <a:schemeClr val="tx1"/>
                </a:solidFill>
                <a:latin typeface="Times New Roman" panose="02020603050405020304" pitchFamily="18" charset="0"/>
                <a:cs typeface="Times New Roman" panose="02020603050405020304" pitchFamily="18" charset="0"/>
              </a:rPr>
              <a:t>amere de supraveghere</a:t>
            </a:r>
            <a:r>
              <a:rPr lang="en-US" sz="2000" b="1" dirty="0" smtClean="0">
                <a:solidFill>
                  <a:schemeClr val="tx1"/>
                </a:solidFill>
                <a:latin typeface="Times New Roman" panose="02020603050405020304" pitchFamily="18" charset="0"/>
                <a:cs typeface="Times New Roman" panose="02020603050405020304" pitchFamily="18" charset="0"/>
              </a:rPr>
              <a:t> </a:t>
            </a:r>
            <a:r>
              <a:rPr lang="ro-RO" sz="2000" b="1" dirty="0" smtClean="0">
                <a:solidFill>
                  <a:schemeClr val="tx1"/>
                </a:solidFill>
                <a:latin typeface="Times New Roman" panose="02020603050405020304" pitchFamily="18" charset="0"/>
                <a:cs typeface="Times New Roman" panose="02020603050405020304" pitchFamily="18" charset="0"/>
              </a:rPr>
              <a:t>nocturnă amplasate în exterior </a:t>
            </a:r>
            <a:r>
              <a:rPr lang="ro-RO" sz="2000" dirty="0" smtClean="0">
                <a:solidFill>
                  <a:schemeClr val="tx1"/>
                </a:solidFill>
                <a:latin typeface="Times New Roman" panose="02020603050405020304" pitchFamily="18" charset="0"/>
                <a:cs typeface="Times New Roman" panose="02020603050405020304" pitchFamily="18" charset="0"/>
              </a:rPr>
              <a:t>de </a:t>
            </a:r>
            <a:r>
              <a:rPr lang="ro-RO" sz="2000" dirty="0">
                <a:solidFill>
                  <a:schemeClr val="tx1"/>
                </a:solidFill>
                <a:latin typeface="Times New Roman" panose="02020603050405020304" pitchFamily="18" charset="0"/>
                <a:cs typeface="Times New Roman" panose="02020603050405020304" pitchFamily="18" charset="0"/>
              </a:rPr>
              <a:t>supraveghere </a:t>
            </a:r>
            <a:r>
              <a:rPr lang="ro-RO" sz="2000" dirty="0" smtClean="0">
                <a:solidFill>
                  <a:schemeClr val="tx1"/>
                </a:solidFill>
                <a:latin typeface="Times New Roman" panose="02020603050405020304" pitchFamily="18" charset="0"/>
                <a:cs typeface="Times New Roman" panose="02020603050405020304" pitchFamily="18" charset="0"/>
              </a:rPr>
              <a:t>în perimetru adiacent curții și de </a:t>
            </a:r>
            <a:r>
              <a:rPr lang="ro-RO" sz="2000" dirty="0">
                <a:solidFill>
                  <a:schemeClr val="tx1"/>
                </a:solidFill>
                <a:latin typeface="Times New Roman" panose="02020603050405020304" pitchFamily="18" charset="0"/>
                <a:cs typeface="Times New Roman" panose="02020603050405020304" pitchFamily="18" charset="0"/>
              </a:rPr>
              <a:t>supraveghere </a:t>
            </a:r>
            <a:r>
              <a:rPr lang="ro-RO" sz="2000" dirty="0" smtClean="0">
                <a:solidFill>
                  <a:schemeClr val="tx1"/>
                </a:solidFill>
                <a:latin typeface="Times New Roman" panose="02020603050405020304" pitchFamily="18" charset="0"/>
                <a:cs typeface="Times New Roman" panose="02020603050405020304" pitchFamily="18" charset="0"/>
              </a:rPr>
              <a:t>în perimetrul exterior al instanței.</a:t>
            </a:r>
            <a:br>
              <a:rPr lang="ro-RO" sz="2000" dirty="0" smtClean="0">
                <a:solidFill>
                  <a:schemeClr val="tx1"/>
                </a:solidFill>
                <a:latin typeface="Times New Roman" panose="02020603050405020304" pitchFamily="18" charset="0"/>
                <a:cs typeface="Times New Roman" panose="02020603050405020304" pitchFamily="18" charset="0"/>
              </a:rPr>
            </a:br>
            <a:endParaRPr lang="ro-RO" sz="2000" dirty="0" smtClean="0">
              <a:solidFill>
                <a:schemeClr val="tx1"/>
              </a:solidFill>
              <a:latin typeface="Times New Roman" panose="02020603050405020304" pitchFamily="18" charset="0"/>
              <a:cs typeface="Times New Roman" panose="02020603050405020304" pitchFamily="18" charset="0"/>
            </a:endParaRPr>
          </a:p>
          <a:p>
            <a:r>
              <a:rPr lang="ro-RO" sz="2000" b="1" dirty="0">
                <a:latin typeface="Times New Roman" panose="02020603050405020304" pitchFamily="18" charset="0"/>
                <a:cs typeface="Times New Roman" panose="02020603050405020304" pitchFamily="18" charset="0"/>
              </a:rPr>
              <a:t>C</a:t>
            </a:r>
            <a:r>
              <a:rPr lang="ro-RO" sz="2000" b="1" dirty="0" smtClean="0">
                <a:solidFill>
                  <a:schemeClr val="tx1"/>
                </a:solidFill>
                <a:latin typeface="Times New Roman" panose="02020603050405020304" pitchFamily="18" charset="0"/>
                <a:cs typeface="Times New Roman" panose="02020603050405020304" pitchFamily="18" charset="0"/>
              </a:rPr>
              <a:t>amere de supraveghere amplasate în interior</a:t>
            </a:r>
            <a:r>
              <a:rPr lang="ro-RO" sz="2000" dirty="0" smtClean="0">
                <a:solidFill>
                  <a:schemeClr val="tx1"/>
                </a:solidFill>
                <a:latin typeface="Times New Roman" panose="02020603050405020304" pitchFamily="18" charset="0"/>
                <a:cs typeface="Times New Roman" panose="02020603050405020304" pitchFamily="18" charset="0"/>
              </a:rPr>
              <a:t> în holurile instanței și sălile de ședință </a:t>
            </a:r>
          </a:p>
          <a:p>
            <a:r>
              <a:rPr lang="ro-RO" sz="2000" dirty="0" smtClean="0">
                <a:latin typeface="Times New Roman" panose="02020603050405020304" pitchFamily="18" charset="0"/>
                <a:cs typeface="Times New Roman" panose="02020603050405020304" pitchFamily="18" charset="0"/>
              </a:rPr>
              <a:t>Totodată instalate camere de supraveghere pentru </a:t>
            </a:r>
            <a:r>
              <a:rPr lang="ro-RO" sz="2000" dirty="0">
                <a:latin typeface="Times New Roman" panose="02020603050405020304" pitchFamily="18" charset="0"/>
                <a:cs typeface="Times New Roman" panose="02020603050405020304" pitchFamily="18" charset="0"/>
              </a:rPr>
              <a:t>sistemul de teleconferință </a:t>
            </a:r>
            <a:r>
              <a:rPr lang="ro-RO" sz="2000" dirty="0" smtClean="0">
                <a:latin typeface="Times New Roman" panose="02020603050405020304" pitchFamily="18" charset="0"/>
                <a:cs typeface="Times New Roman" panose="02020603050405020304" pitchFamily="18" charset="0"/>
              </a:rPr>
              <a:t>în scopul audierii de la distanță a participanților și pentru sistemul de </a:t>
            </a:r>
            <a:r>
              <a:rPr lang="ro-RO" sz="2000" dirty="0" smtClean="0">
                <a:solidFill>
                  <a:schemeClr val="tx1"/>
                </a:solidFill>
                <a:latin typeface="Times New Roman" panose="02020603050405020304" pitchFamily="18" charset="0"/>
                <a:cs typeface="Times New Roman" panose="02020603050405020304" pitchFamily="18" charset="0"/>
              </a:rPr>
              <a:t>audiere a  minorilor;</a:t>
            </a:r>
            <a:r>
              <a:rPr lang="ro-RO" dirty="0">
                <a:solidFill>
                  <a:schemeClr val="tx1"/>
                </a:solidFill>
                <a:latin typeface="Times New Roman" panose="02020603050405020304" pitchFamily="18" charset="0"/>
                <a:cs typeface="Times New Roman" panose="02020603050405020304" pitchFamily="18" charset="0"/>
              </a:rPr>
              <a:t/>
            </a:r>
            <a:br>
              <a:rPr lang="ro-RO" dirty="0">
                <a:solidFill>
                  <a:schemeClr val="tx1"/>
                </a:solidFill>
                <a:latin typeface="Times New Roman" panose="02020603050405020304" pitchFamily="18" charset="0"/>
                <a:cs typeface="Times New Roman" panose="02020603050405020304" pitchFamily="18" charset="0"/>
              </a:rPr>
            </a:br>
            <a:endParaRPr lang="ro-RO" sz="2000" dirty="0" smtClean="0">
              <a:solidFill>
                <a:schemeClr val="tx1"/>
              </a:solidFill>
              <a:latin typeface="Times New Roman" panose="02020603050405020304" pitchFamily="18" charset="0"/>
              <a:cs typeface="Times New Roman" panose="02020603050405020304" pitchFamily="18" charset="0"/>
            </a:endParaRPr>
          </a:p>
        </p:txBody>
      </p:sp>
      <p:pic>
        <p:nvPicPr>
          <p:cNvPr id="4" name="I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1181" y="4919117"/>
            <a:ext cx="1580941" cy="1594629"/>
          </a:xfrm>
          <a:prstGeom prst="rect">
            <a:avLst/>
          </a:prstGeom>
          <a:effectLst>
            <a:outerShdw blurRad="101600" dist="50800" dir="6180000" sx="105000" sy="105000" algn="ctr" rotWithShape="0">
              <a:srgbClr val="000000">
                <a:alpha val="64000"/>
              </a:srgbClr>
            </a:outerShdw>
          </a:effectLst>
        </p:spPr>
      </p:pic>
      <p:pic>
        <p:nvPicPr>
          <p:cNvPr id="5" name="I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702" y="764044"/>
            <a:ext cx="2034411" cy="1978464"/>
          </a:xfrm>
          <a:prstGeom prst="rect">
            <a:avLst/>
          </a:prstGeom>
          <a:effectLst>
            <a:outerShdw blurRad="101600" dir="6180000" sx="105000" sy="105000" algn="ctr" rotWithShape="0">
              <a:srgbClr val="000000">
                <a:alpha val="64000"/>
              </a:srgbClr>
            </a:outerShdw>
          </a:effectLst>
        </p:spPr>
      </p:pic>
    </p:spTree>
    <p:extLst>
      <p:ext uri="{BB962C8B-B14F-4D97-AF65-F5344CB8AC3E}">
        <p14:creationId xmlns:p14="http://schemas.microsoft.com/office/powerpoint/2010/main" val="14695510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2368" y="797166"/>
            <a:ext cx="4190705" cy="2793803"/>
          </a:xfrm>
          <a:prstGeom prst="rect">
            <a:avLst/>
          </a:prstGeom>
          <a:ln>
            <a:noFill/>
          </a:ln>
          <a:effectLst>
            <a:softEdge rad="112500"/>
          </a:effectLst>
        </p:spPr>
      </p:pic>
      <p:pic>
        <p:nvPicPr>
          <p:cNvPr id="5" name="I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2426" y="868930"/>
            <a:ext cx="4198785" cy="2799189"/>
          </a:xfrm>
          <a:prstGeom prst="rect">
            <a:avLst/>
          </a:prstGeom>
          <a:ln>
            <a:noFill/>
          </a:ln>
          <a:effectLst>
            <a:softEdge rad="112500"/>
          </a:effectLst>
        </p:spPr>
      </p:pic>
      <p:sp>
        <p:nvSpPr>
          <p:cNvPr id="9" name="CasetăText 8"/>
          <p:cNvSpPr txBox="1"/>
          <p:nvPr/>
        </p:nvSpPr>
        <p:spPr>
          <a:xfrm>
            <a:off x="3489009" y="3785919"/>
            <a:ext cx="8282564" cy="400110"/>
          </a:xfrm>
          <a:prstGeom prst="rect">
            <a:avLst/>
          </a:prstGeom>
          <a:noFill/>
          <a:ln>
            <a:noFill/>
          </a:ln>
        </p:spPr>
        <p:txBody>
          <a:bodyPr wrap="square" rtlCol="0">
            <a:spAutoFit/>
          </a:bodyPr>
          <a:lstStyle/>
          <a:p>
            <a:pPr algn="ctr"/>
            <a:r>
              <a:rPr lang="ro-RO" sz="2000"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Camere </a:t>
            </a:r>
            <a:r>
              <a:rPr lang="ro-RO" sz="20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de supraveghere în perimetru </a:t>
            </a:r>
            <a:r>
              <a:rPr lang="ro-RO" sz="2000"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adiacent instanței</a:t>
            </a:r>
            <a:endParaRPr lang="ru-RU" sz="20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10" name="I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6032" y="4628218"/>
            <a:ext cx="3311698" cy="2207799"/>
          </a:xfrm>
          <a:prstGeom prst="rect">
            <a:avLst/>
          </a:prstGeom>
          <a:ln>
            <a:noFill/>
          </a:ln>
          <a:effectLst>
            <a:softEdge rad="112500"/>
          </a:effectLst>
        </p:spPr>
      </p:pic>
      <p:pic>
        <p:nvPicPr>
          <p:cNvPr id="11" name="Imagin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2426" y="4537441"/>
            <a:ext cx="3447865" cy="2298576"/>
          </a:xfrm>
          <a:prstGeom prst="rect">
            <a:avLst/>
          </a:prstGeom>
          <a:ln>
            <a:noFill/>
          </a:ln>
          <a:effectLst>
            <a:softEdge rad="112500"/>
          </a:effectLst>
        </p:spPr>
      </p:pic>
      <p:sp>
        <p:nvSpPr>
          <p:cNvPr id="12" name="CasetăText 11"/>
          <p:cNvSpPr txBox="1"/>
          <p:nvPr/>
        </p:nvSpPr>
        <p:spPr>
          <a:xfrm>
            <a:off x="2492090" y="299581"/>
            <a:ext cx="7291991" cy="400110"/>
          </a:xfrm>
          <a:prstGeom prst="rect">
            <a:avLst/>
          </a:prstGeom>
          <a:noFill/>
          <a:ln>
            <a:noFill/>
          </a:ln>
        </p:spPr>
        <p:txBody>
          <a:bodyPr wrap="square" rtlCol="0">
            <a:spAutoFit/>
          </a:bodyPr>
          <a:lstStyle/>
          <a:p>
            <a:pPr algn="ctr"/>
            <a:r>
              <a:rPr lang="ro-RO" sz="2000"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Camere </a:t>
            </a:r>
            <a:r>
              <a:rPr lang="ro-RO" sz="20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de supraveghere </a:t>
            </a:r>
            <a:r>
              <a:rPr lang="ro-RO" sz="2000"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 perimetrului exterior</a:t>
            </a:r>
            <a:endParaRPr lang="ru-RU" sz="20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2" name="CasetăText 1"/>
          <p:cNvSpPr txBox="1"/>
          <p:nvPr/>
        </p:nvSpPr>
        <p:spPr>
          <a:xfrm>
            <a:off x="483622" y="1243536"/>
            <a:ext cx="3040729" cy="55092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x-none" sz="1600" b="1" dirty="0">
                <a:ln w="0"/>
                <a:solidFill>
                  <a:schemeClr val="tx1"/>
                </a:solidFill>
                <a:effectLst>
                  <a:outerShdw blurRad="38100" dist="25400" dir="5400000" algn="ctr" rotWithShape="0">
                    <a:srgbClr val="6E747A">
                      <a:alpha val="43000"/>
                    </a:srgbClr>
                  </a:outerShdw>
                </a:effectLst>
              </a:rPr>
              <a:t> </a:t>
            </a:r>
            <a:r>
              <a:rPr lang="x-none" sz="1600" b="1" dirty="0" smtClean="0">
                <a:ln w="0"/>
                <a:solidFill>
                  <a:schemeClr val="tx1"/>
                </a:solidFill>
                <a:effectLst>
                  <a:outerShdw blurRad="38100" dist="25400" dir="5400000" algn="ctr" rotWithShape="0">
                    <a:srgbClr val="6E747A">
                      <a:alpha val="43000"/>
                    </a:srgbClr>
                  </a:outerShdw>
                </a:effectLst>
              </a:rPr>
              <a:t>   </a:t>
            </a:r>
            <a:r>
              <a:rPr lang="x-none" sz="1600" dirty="0" smtClean="0">
                <a:ln w="0"/>
                <a:solidFill>
                  <a:schemeClr val="tx1"/>
                </a:solidFill>
                <a:latin typeface="Times New Roman" panose="02020603050405020304" pitchFamily="18" charset="0"/>
                <a:cs typeface="Times New Roman" panose="02020603050405020304" pitchFamily="18" charset="0"/>
              </a:rPr>
              <a:t>Camerele </a:t>
            </a:r>
            <a:r>
              <a:rPr lang="x-none" sz="1600" dirty="0">
                <a:ln w="0"/>
                <a:solidFill>
                  <a:schemeClr val="tx1"/>
                </a:solidFill>
                <a:latin typeface="Times New Roman" panose="02020603050405020304" pitchFamily="18" charset="0"/>
                <a:cs typeface="Times New Roman" panose="02020603050405020304" pitchFamily="18" charset="0"/>
              </a:rPr>
              <a:t>de supraveghere oferă mult mai multe </a:t>
            </a:r>
            <a:r>
              <a:rPr lang="x-none" sz="1600" dirty="0" smtClean="0">
                <a:ln w="0"/>
                <a:solidFill>
                  <a:schemeClr val="tx1"/>
                </a:solidFill>
                <a:latin typeface="Times New Roman" panose="02020603050405020304" pitchFamily="18" charset="0"/>
                <a:cs typeface="Times New Roman" panose="02020603050405020304" pitchFamily="18" charset="0"/>
              </a:rPr>
              <a:t>informații </a:t>
            </a:r>
            <a:r>
              <a:rPr lang="x-none" sz="1600" dirty="0">
                <a:ln w="0"/>
                <a:solidFill>
                  <a:schemeClr val="tx1"/>
                </a:solidFill>
                <a:latin typeface="Times New Roman" panose="02020603050405020304" pitchFamily="18" charset="0"/>
                <a:cs typeface="Times New Roman" panose="02020603050405020304" pitchFamily="18" charset="0"/>
              </a:rPr>
              <a:t>despre cei care </a:t>
            </a:r>
            <a:r>
              <a:rPr lang="ro-MD" sz="1600" dirty="0" smtClean="0">
                <a:ln w="0"/>
                <a:solidFill>
                  <a:schemeClr val="tx1"/>
                </a:solidFill>
                <a:latin typeface="Times New Roman" panose="02020603050405020304" pitchFamily="18" charset="0"/>
                <a:cs typeface="Times New Roman" panose="02020603050405020304" pitchFamily="18" charset="0"/>
              </a:rPr>
              <a:t>vizitează </a:t>
            </a:r>
            <a:r>
              <a:rPr lang="x-none" sz="1600" dirty="0" smtClean="0">
                <a:ln w="0"/>
                <a:solidFill>
                  <a:schemeClr val="tx1"/>
                </a:solidFill>
                <a:latin typeface="Times New Roman" panose="02020603050405020304" pitchFamily="18" charset="0"/>
                <a:cs typeface="Times New Roman" panose="02020603050405020304" pitchFamily="18" charset="0"/>
              </a:rPr>
              <a:t>instanța judecătorească. </a:t>
            </a:r>
          </a:p>
          <a:p>
            <a:pPr algn="just"/>
            <a:r>
              <a:rPr lang="x-none" sz="1600" dirty="0">
                <a:ln w="0"/>
                <a:solidFill>
                  <a:schemeClr val="tx1"/>
                </a:solidFill>
                <a:latin typeface="Times New Roman" panose="02020603050405020304" pitchFamily="18" charset="0"/>
                <a:cs typeface="Times New Roman" panose="02020603050405020304" pitchFamily="18" charset="0"/>
              </a:rPr>
              <a:t> </a:t>
            </a:r>
            <a:r>
              <a:rPr lang="x-none" sz="1600" dirty="0" smtClean="0">
                <a:ln w="0"/>
                <a:solidFill>
                  <a:schemeClr val="tx1"/>
                </a:solidFill>
                <a:latin typeface="Times New Roman" panose="02020603050405020304" pitchFamily="18" charset="0"/>
                <a:cs typeface="Times New Roman" panose="02020603050405020304" pitchFamily="18" charset="0"/>
              </a:rPr>
              <a:t>   Astfel</a:t>
            </a:r>
            <a:r>
              <a:rPr lang="x-none" sz="1600" dirty="0">
                <a:ln w="0"/>
                <a:solidFill>
                  <a:schemeClr val="tx1"/>
                </a:solidFill>
                <a:latin typeface="Times New Roman" panose="02020603050405020304" pitchFamily="18" charset="0"/>
                <a:cs typeface="Times New Roman" panose="02020603050405020304" pitchFamily="18" charset="0"/>
              </a:rPr>
              <a:t>, </a:t>
            </a:r>
            <a:r>
              <a:rPr lang="ro-RO" sz="1600" dirty="0" smtClean="0">
                <a:ln w="0"/>
                <a:solidFill>
                  <a:schemeClr val="tx1"/>
                </a:solidFill>
                <a:latin typeface="Times New Roman" panose="02020603050405020304" pitchFamily="18" charset="0"/>
                <a:cs typeface="Times New Roman" panose="02020603050405020304" pitchFamily="18" charset="0"/>
              </a:rPr>
              <a:t>putem afla</a:t>
            </a:r>
            <a:r>
              <a:rPr lang="x-none" sz="1600" dirty="0" smtClean="0">
                <a:ln w="0"/>
                <a:solidFill>
                  <a:schemeClr val="tx1"/>
                </a:solidFill>
                <a:latin typeface="Times New Roman" panose="02020603050405020304" pitchFamily="18" charset="0"/>
                <a:cs typeface="Times New Roman" panose="02020603050405020304" pitchFamily="18" charset="0"/>
              </a:rPr>
              <a:t> printr-o </a:t>
            </a:r>
            <a:r>
              <a:rPr lang="x-none" sz="1600" dirty="0">
                <a:ln w="0"/>
                <a:solidFill>
                  <a:schemeClr val="tx1"/>
                </a:solidFill>
                <a:latin typeface="Times New Roman" panose="02020603050405020304" pitchFamily="18" charset="0"/>
                <a:cs typeface="Times New Roman" panose="02020603050405020304" pitchFamily="18" charset="0"/>
              </a:rPr>
              <a:t>simplă verificare a înregistrărilor, cine, când </a:t>
            </a:r>
            <a:r>
              <a:rPr lang="x-none" sz="1600" dirty="0" smtClean="0">
                <a:ln w="0"/>
                <a:solidFill>
                  <a:schemeClr val="tx1"/>
                </a:solidFill>
                <a:latin typeface="Times New Roman" panose="02020603050405020304" pitchFamily="18" charset="0"/>
                <a:cs typeface="Times New Roman" panose="02020603050405020304" pitchFamily="18" charset="0"/>
              </a:rPr>
              <a:t>și </a:t>
            </a:r>
            <a:r>
              <a:rPr lang="x-none" sz="1600" dirty="0">
                <a:ln w="0"/>
                <a:solidFill>
                  <a:schemeClr val="tx1"/>
                </a:solidFill>
                <a:latin typeface="Times New Roman" panose="02020603050405020304" pitchFamily="18" charset="0"/>
                <a:cs typeface="Times New Roman" panose="02020603050405020304" pitchFamily="18" charset="0"/>
              </a:rPr>
              <a:t>cum a </a:t>
            </a:r>
            <a:r>
              <a:rPr lang="ro-MD" sz="1600" dirty="0" smtClean="0">
                <a:ln w="0"/>
                <a:solidFill>
                  <a:schemeClr val="tx1"/>
                </a:solidFill>
                <a:latin typeface="Times New Roman" panose="02020603050405020304" pitchFamily="18" charset="0"/>
                <a:cs typeface="Times New Roman" panose="02020603050405020304" pitchFamily="18" charset="0"/>
              </a:rPr>
              <a:t>vizitat </a:t>
            </a:r>
            <a:r>
              <a:rPr lang="x-none" sz="1600" dirty="0" smtClean="0">
                <a:ln w="0"/>
                <a:solidFill>
                  <a:schemeClr val="tx1"/>
                </a:solidFill>
                <a:latin typeface="Times New Roman" panose="02020603050405020304" pitchFamily="18" charset="0"/>
                <a:cs typeface="Times New Roman" panose="02020603050405020304" pitchFamily="18" charset="0"/>
              </a:rPr>
              <a:t>instanță, </a:t>
            </a:r>
            <a:r>
              <a:rPr lang="x-none" sz="1600" dirty="0">
                <a:ln w="0"/>
                <a:solidFill>
                  <a:schemeClr val="tx1"/>
                </a:solidFill>
                <a:latin typeface="Times New Roman" panose="02020603050405020304" pitchFamily="18" charset="0"/>
                <a:cs typeface="Times New Roman" panose="02020603050405020304" pitchFamily="18" charset="0"/>
              </a:rPr>
              <a:t>precum </a:t>
            </a:r>
            <a:r>
              <a:rPr lang="x-none" sz="1600" dirty="0" smtClean="0">
                <a:ln w="0"/>
                <a:solidFill>
                  <a:schemeClr val="tx1"/>
                </a:solidFill>
                <a:latin typeface="Times New Roman" panose="02020603050405020304" pitchFamily="18" charset="0"/>
                <a:cs typeface="Times New Roman" panose="02020603050405020304" pitchFamily="18" charset="0"/>
              </a:rPr>
              <a:t>și </a:t>
            </a:r>
            <a:r>
              <a:rPr lang="ro-MD" sz="1600" dirty="0" smtClean="0">
                <a:ln w="0"/>
                <a:solidFill>
                  <a:schemeClr val="tx1"/>
                </a:solidFill>
                <a:latin typeface="Times New Roman" panose="02020603050405020304" pitchFamily="18" charset="0"/>
                <a:cs typeface="Times New Roman" panose="02020603050405020304" pitchFamily="18" charset="0"/>
              </a:rPr>
              <a:t>timpul aflării </a:t>
            </a:r>
            <a:r>
              <a:rPr lang="x-none" sz="1600" dirty="0" smtClean="0">
                <a:ln w="0"/>
                <a:solidFill>
                  <a:schemeClr val="tx1"/>
                </a:solidFill>
                <a:latin typeface="Times New Roman" panose="02020603050405020304" pitchFamily="18" charset="0"/>
                <a:cs typeface="Times New Roman" panose="02020603050405020304" pitchFamily="18" charset="0"/>
              </a:rPr>
              <a:t>în </a:t>
            </a:r>
            <a:r>
              <a:rPr lang="x-none" sz="1600" dirty="0">
                <a:ln w="0"/>
                <a:solidFill>
                  <a:schemeClr val="tx1"/>
                </a:solidFill>
                <a:latin typeface="Times New Roman" panose="02020603050405020304" pitchFamily="18" charset="0"/>
                <a:cs typeface="Times New Roman" panose="02020603050405020304" pitchFamily="18" charset="0"/>
              </a:rPr>
              <a:t>aria de vizualizare a dispozitivelor de securitate. </a:t>
            </a:r>
            <a:endParaRPr lang="x-none" sz="1600" dirty="0" smtClean="0">
              <a:ln w="0"/>
              <a:solidFill>
                <a:schemeClr val="tx1"/>
              </a:solidFill>
              <a:latin typeface="Times New Roman" panose="02020603050405020304" pitchFamily="18" charset="0"/>
              <a:cs typeface="Times New Roman" panose="02020603050405020304" pitchFamily="18" charset="0"/>
            </a:endParaRPr>
          </a:p>
          <a:p>
            <a:pPr algn="just"/>
            <a:r>
              <a:rPr lang="x-none" sz="1600" dirty="0">
                <a:ln w="0"/>
                <a:solidFill>
                  <a:schemeClr val="tx1"/>
                </a:solidFill>
                <a:latin typeface="Times New Roman" panose="02020603050405020304" pitchFamily="18" charset="0"/>
                <a:cs typeface="Times New Roman" panose="02020603050405020304" pitchFamily="18" charset="0"/>
              </a:rPr>
              <a:t> </a:t>
            </a:r>
            <a:r>
              <a:rPr lang="x-none" sz="1600" dirty="0" smtClean="0">
                <a:ln w="0"/>
                <a:solidFill>
                  <a:schemeClr val="tx1"/>
                </a:solidFill>
                <a:latin typeface="Times New Roman" panose="02020603050405020304" pitchFamily="18" charset="0"/>
                <a:cs typeface="Times New Roman" panose="02020603050405020304" pitchFamily="18" charset="0"/>
              </a:rPr>
              <a:t>    Totodată, </a:t>
            </a:r>
            <a:r>
              <a:rPr lang="x-none" sz="1600" dirty="0">
                <a:ln w="0"/>
                <a:solidFill>
                  <a:schemeClr val="tx1"/>
                </a:solidFill>
                <a:latin typeface="Times New Roman" panose="02020603050405020304" pitchFamily="18" charset="0"/>
                <a:cs typeface="Times New Roman" panose="02020603050405020304" pitchFamily="18" charset="0"/>
              </a:rPr>
              <a:t>camerele de supraveghere captează imagini indiferent de lumină, </a:t>
            </a:r>
            <a:r>
              <a:rPr lang="x-none" sz="1600" dirty="0" smtClean="0">
                <a:ln w="0"/>
                <a:solidFill>
                  <a:schemeClr val="tx1"/>
                </a:solidFill>
                <a:latin typeface="Times New Roman" panose="02020603050405020304" pitchFamily="18" charset="0"/>
                <a:cs typeface="Times New Roman" panose="02020603050405020304" pitchFamily="18" charset="0"/>
              </a:rPr>
              <a:t>mișcare </a:t>
            </a:r>
            <a:r>
              <a:rPr lang="x-none" sz="1600" dirty="0">
                <a:ln w="0"/>
                <a:solidFill>
                  <a:schemeClr val="tx1"/>
                </a:solidFill>
                <a:latin typeface="Times New Roman" panose="02020603050405020304" pitchFamily="18" charset="0"/>
                <a:cs typeface="Times New Roman" panose="02020603050405020304" pitchFamily="18" charset="0"/>
              </a:rPr>
              <a:t>sau fluxul de persoane care </a:t>
            </a:r>
            <a:r>
              <a:rPr lang="x-none" sz="1600" dirty="0" smtClean="0">
                <a:ln w="0"/>
                <a:solidFill>
                  <a:schemeClr val="tx1"/>
                </a:solidFill>
                <a:latin typeface="Times New Roman" panose="02020603050405020304" pitchFamily="18" charset="0"/>
                <a:cs typeface="Times New Roman" panose="02020603050405020304" pitchFamily="18" charset="0"/>
              </a:rPr>
              <a:t>intră </a:t>
            </a:r>
            <a:r>
              <a:rPr lang="x-none" sz="1600" dirty="0">
                <a:ln w="0"/>
                <a:solidFill>
                  <a:schemeClr val="tx1"/>
                </a:solidFill>
                <a:latin typeface="Times New Roman" panose="02020603050405020304" pitchFamily="18" charset="0"/>
                <a:cs typeface="Times New Roman" panose="02020603050405020304" pitchFamily="18" charset="0"/>
              </a:rPr>
              <a:t>sau ies din </a:t>
            </a:r>
            <a:r>
              <a:rPr lang="x-none" sz="1600" dirty="0" smtClean="0">
                <a:ln w="0"/>
                <a:solidFill>
                  <a:schemeClr val="tx1"/>
                </a:solidFill>
                <a:latin typeface="Times New Roman" panose="02020603050405020304" pitchFamily="18" charset="0"/>
                <a:cs typeface="Times New Roman" panose="02020603050405020304" pitchFamily="18" charset="0"/>
              </a:rPr>
              <a:t>instanță. </a:t>
            </a:r>
          </a:p>
          <a:p>
            <a:pPr algn="just"/>
            <a:r>
              <a:rPr lang="x-none" sz="1600" dirty="0">
                <a:ln w="0"/>
                <a:solidFill>
                  <a:schemeClr val="tx1"/>
                </a:solidFill>
                <a:latin typeface="Times New Roman" panose="02020603050405020304" pitchFamily="18" charset="0"/>
                <a:cs typeface="Times New Roman" panose="02020603050405020304" pitchFamily="18" charset="0"/>
              </a:rPr>
              <a:t> </a:t>
            </a:r>
            <a:r>
              <a:rPr lang="x-none" sz="1600" dirty="0" smtClean="0">
                <a:ln w="0"/>
                <a:solidFill>
                  <a:schemeClr val="tx1"/>
                </a:solidFill>
                <a:latin typeface="Times New Roman" panose="02020603050405020304" pitchFamily="18" charset="0"/>
                <a:cs typeface="Times New Roman" panose="02020603050405020304" pitchFamily="18" charset="0"/>
              </a:rPr>
              <a:t>    Orice </a:t>
            </a:r>
            <a:r>
              <a:rPr lang="x-none" sz="1600" dirty="0">
                <a:ln w="0"/>
                <a:solidFill>
                  <a:schemeClr val="tx1"/>
                </a:solidFill>
                <a:latin typeface="Times New Roman" panose="02020603050405020304" pitchFamily="18" charset="0"/>
                <a:cs typeface="Times New Roman" panose="02020603050405020304" pitchFamily="18" charset="0"/>
              </a:rPr>
              <a:t>se petrece în </a:t>
            </a:r>
            <a:r>
              <a:rPr lang="x-none" sz="1600" dirty="0" smtClean="0">
                <a:ln w="0"/>
                <a:solidFill>
                  <a:schemeClr val="tx1"/>
                </a:solidFill>
                <a:latin typeface="Times New Roman" panose="02020603050405020304" pitchFamily="18" charset="0"/>
                <a:cs typeface="Times New Roman" panose="02020603050405020304" pitchFamily="18" charset="0"/>
              </a:rPr>
              <a:t>interior sau exterior,dispozitivul </a:t>
            </a:r>
            <a:r>
              <a:rPr lang="x-none" sz="1600" dirty="0">
                <a:ln w="0"/>
                <a:solidFill>
                  <a:schemeClr val="tx1"/>
                </a:solidFill>
                <a:latin typeface="Times New Roman" panose="02020603050405020304" pitchFamily="18" charset="0"/>
                <a:cs typeface="Times New Roman" panose="02020603050405020304" pitchFamily="18" charset="0"/>
              </a:rPr>
              <a:t>monitorizează </a:t>
            </a:r>
            <a:r>
              <a:rPr lang="x-none" sz="1600" dirty="0" smtClean="0">
                <a:ln w="0"/>
                <a:solidFill>
                  <a:schemeClr val="tx1"/>
                </a:solidFill>
                <a:latin typeface="Times New Roman" panose="02020603050405020304" pitchFamily="18" charset="0"/>
                <a:cs typeface="Times New Roman" panose="02020603050405020304" pitchFamily="18" charset="0"/>
              </a:rPr>
              <a:t>și </a:t>
            </a:r>
            <a:r>
              <a:rPr lang="x-none" sz="1600" dirty="0">
                <a:ln w="0"/>
                <a:solidFill>
                  <a:schemeClr val="tx1"/>
                </a:solidFill>
                <a:latin typeface="Times New Roman" panose="02020603050405020304" pitchFamily="18" charset="0"/>
                <a:cs typeface="Times New Roman" panose="02020603050405020304" pitchFamily="18" charset="0"/>
              </a:rPr>
              <a:t>înregistrează </a:t>
            </a:r>
            <a:r>
              <a:rPr lang="x-none" sz="1600" dirty="0" smtClean="0">
                <a:ln w="0"/>
                <a:solidFill>
                  <a:schemeClr val="tx1"/>
                </a:solidFill>
                <a:latin typeface="Times New Roman" panose="02020603050405020304" pitchFamily="18" charset="0"/>
                <a:cs typeface="Times New Roman" panose="02020603050405020304" pitchFamily="18" charset="0"/>
              </a:rPr>
              <a:t>aceasta în video-registrator (DVR) iar angajații Serviciului Pază de Stat </a:t>
            </a:r>
            <a:r>
              <a:rPr lang="ro-MD" sz="1600" dirty="0" smtClean="0">
                <a:ln w="0"/>
                <a:solidFill>
                  <a:schemeClr val="tx1"/>
                </a:solidFill>
                <a:latin typeface="Times New Roman" panose="02020603050405020304" pitchFamily="18" charset="0"/>
                <a:cs typeface="Times New Roman" panose="02020603050405020304" pitchFamily="18" charset="0"/>
              </a:rPr>
              <a:t>monitorizează </a:t>
            </a:r>
            <a:r>
              <a:rPr lang="x-none" sz="1600" dirty="0" smtClean="0">
                <a:ln w="0"/>
                <a:solidFill>
                  <a:schemeClr val="tx1"/>
                </a:solidFill>
                <a:latin typeface="Times New Roman" panose="02020603050405020304" pitchFamily="18" charset="0"/>
                <a:cs typeface="Times New Roman" panose="02020603050405020304" pitchFamily="18" charset="0"/>
              </a:rPr>
              <a:t> datel</a:t>
            </a:r>
            <a:r>
              <a:rPr lang="ro-MD" sz="1600" dirty="0" smtClean="0">
                <a:ln w="0"/>
                <a:solidFill>
                  <a:schemeClr val="tx1"/>
                </a:solidFill>
                <a:latin typeface="Times New Roman" panose="02020603050405020304" pitchFamily="18" charset="0"/>
                <a:cs typeface="Times New Roman" panose="02020603050405020304" pitchFamily="18" charset="0"/>
              </a:rPr>
              <a:t>e din 24/24 ore</a:t>
            </a:r>
            <a:r>
              <a:rPr lang="x-none" sz="1600" dirty="0" smtClean="0">
                <a:ln w="0"/>
                <a:solidFill>
                  <a:schemeClr val="tx1"/>
                </a:solidFill>
                <a:latin typeface="Times New Roman" panose="02020603050405020304" pitchFamily="18" charset="0"/>
                <a:cs typeface="Times New Roman" panose="02020603050405020304" pitchFamily="18" charset="0"/>
              </a:rPr>
              <a:t>.</a:t>
            </a:r>
            <a:endParaRPr lang="ru-RU" sz="1600" dirty="0">
              <a:ln w="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50013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309" y="783771"/>
            <a:ext cx="4496276" cy="2997517"/>
          </a:xfrm>
          <a:prstGeom prst="rect">
            <a:avLst/>
          </a:prstGeom>
          <a:ln>
            <a:noFill/>
          </a:ln>
          <a:effectLst>
            <a:softEdge rad="112500"/>
          </a:effectLst>
        </p:spPr>
      </p:pic>
      <p:pic>
        <p:nvPicPr>
          <p:cNvPr id="4" name="I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8382" y="727522"/>
            <a:ext cx="4572000" cy="3047999"/>
          </a:xfrm>
          <a:prstGeom prst="rect">
            <a:avLst/>
          </a:prstGeom>
          <a:ln>
            <a:noFill/>
          </a:ln>
          <a:effectLst>
            <a:softEdge rad="112500"/>
          </a:effectLst>
        </p:spPr>
      </p:pic>
      <p:pic>
        <p:nvPicPr>
          <p:cNvPr id="5" name="I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772" y="3867190"/>
            <a:ext cx="4418813" cy="2945875"/>
          </a:xfrm>
          <a:prstGeom prst="rect">
            <a:avLst/>
          </a:prstGeom>
          <a:ln>
            <a:noFill/>
          </a:ln>
          <a:effectLst>
            <a:softEdge rad="112500"/>
          </a:effectLst>
        </p:spPr>
      </p:pic>
      <p:pic>
        <p:nvPicPr>
          <p:cNvPr id="7" name="Imagin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3946" y="3867190"/>
            <a:ext cx="4726435" cy="2868540"/>
          </a:xfrm>
          <a:prstGeom prst="rect">
            <a:avLst/>
          </a:prstGeom>
          <a:ln>
            <a:noFill/>
          </a:ln>
          <a:effectLst>
            <a:softEdge rad="112500"/>
          </a:effectLst>
        </p:spPr>
      </p:pic>
      <p:sp>
        <p:nvSpPr>
          <p:cNvPr id="8" name="CasetăText 7"/>
          <p:cNvSpPr txBox="1"/>
          <p:nvPr/>
        </p:nvSpPr>
        <p:spPr>
          <a:xfrm>
            <a:off x="422031" y="71233"/>
            <a:ext cx="11113477" cy="461665"/>
          </a:xfrm>
          <a:prstGeom prst="rect">
            <a:avLst/>
          </a:prstGeom>
          <a:noFill/>
          <a:ln>
            <a:noFill/>
          </a:ln>
        </p:spPr>
        <p:txBody>
          <a:bodyPr wrap="square" rtlCol="0">
            <a:spAutoFit/>
          </a:bodyPr>
          <a:lstStyle/>
          <a:p>
            <a:pPr algn="ctr"/>
            <a:r>
              <a:rPr lang="ro-RO" sz="2400"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Camere de supraveghere amplasate în interiorul instanței de apel</a:t>
            </a:r>
            <a:endParaRPr lang="ru-RU" sz="24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2891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7458" y="498763"/>
            <a:ext cx="4205989" cy="2803993"/>
          </a:xfrm>
          <a:prstGeom prst="rect">
            <a:avLst/>
          </a:prstGeom>
          <a:ln>
            <a:noFill/>
          </a:ln>
          <a:effectLst>
            <a:softEdge rad="112500"/>
          </a:effectLst>
        </p:spPr>
      </p:pic>
      <p:pic>
        <p:nvPicPr>
          <p:cNvPr id="6" name="I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7458" y="3657599"/>
            <a:ext cx="4205989" cy="2803993"/>
          </a:xfrm>
          <a:prstGeom prst="rect">
            <a:avLst/>
          </a:prstGeom>
          <a:ln>
            <a:noFill/>
          </a:ln>
          <a:effectLst>
            <a:softEdge rad="112500"/>
          </a:effectLst>
        </p:spPr>
      </p:pic>
      <p:pic>
        <p:nvPicPr>
          <p:cNvPr id="4" name="I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381" y="1282763"/>
            <a:ext cx="6059980" cy="4039986"/>
          </a:xfrm>
          <a:prstGeom prst="rect">
            <a:avLst/>
          </a:prstGeom>
          <a:ln>
            <a:noFill/>
          </a:ln>
          <a:effectLst>
            <a:softEdge rad="112500"/>
          </a:effectLst>
        </p:spPr>
      </p:pic>
      <p:sp>
        <p:nvSpPr>
          <p:cNvPr id="7" name="CasetăText 6"/>
          <p:cNvSpPr txBox="1"/>
          <p:nvPr/>
        </p:nvSpPr>
        <p:spPr>
          <a:xfrm>
            <a:off x="3205716" y="673244"/>
            <a:ext cx="3438645" cy="461665"/>
          </a:xfrm>
          <a:prstGeom prst="rect">
            <a:avLst/>
          </a:prstGeom>
          <a:noFill/>
        </p:spPr>
        <p:txBody>
          <a:bodyPr wrap="square" rtlCol="0">
            <a:spAutoFit/>
          </a:bodyPr>
          <a:lstStyle/>
          <a:p>
            <a:r>
              <a:rPr lang="ro-RO" sz="2400" b="1" dirty="0" smtClean="0">
                <a:ln w="0"/>
                <a:latin typeface="Times New Roman" panose="02020603050405020304" pitchFamily="18" charset="0"/>
                <a:cs typeface="Times New Roman" panose="02020603050405020304" pitchFamily="18" charset="0"/>
              </a:rPr>
              <a:t>Sala de ședințe nr. 1</a:t>
            </a:r>
            <a:endParaRPr lang="ru-RU" sz="2400" b="1" dirty="0">
              <a:ln w="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95041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09" y="484063"/>
            <a:ext cx="5183418" cy="2984652"/>
          </a:xfrm>
          <a:prstGeom prst="rect">
            <a:avLst/>
          </a:prstGeom>
          <a:ln>
            <a:noFill/>
          </a:ln>
          <a:effectLst>
            <a:softEdge rad="112500"/>
          </a:effectLst>
        </p:spPr>
      </p:pic>
      <p:pic>
        <p:nvPicPr>
          <p:cNvPr id="4" name="I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8" y="3737111"/>
            <a:ext cx="3957087" cy="3120889"/>
          </a:xfrm>
          <a:prstGeom prst="rect">
            <a:avLst/>
          </a:prstGeom>
          <a:ln>
            <a:noFill/>
          </a:ln>
          <a:effectLst>
            <a:softEdge rad="112500"/>
          </a:effectLst>
        </p:spPr>
      </p:pic>
      <p:pic>
        <p:nvPicPr>
          <p:cNvPr id="5" name="I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5781" y="428702"/>
            <a:ext cx="4707269" cy="3095373"/>
          </a:xfrm>
          <a:prstGeom prst="rect">
            <a:avLst/>
          </a:prstGeom>
          <a:ln>
            <a:noFill/>
          </a:ln>
          <a:effectLst>
            <a:softEdge rad="112500"/>
          </a:effectLst>
        </p:spPr>
      </p:pic>
      <p:sp>
        <p:nvSpPr>
          <p:cNvPr id="7" name="CasetăText 6"/>
          <p:cNvSpPr txBox="1"/>
          <p:nvPr/>
        </p:nvSpPr>
        <p:spPr>
          <a:xfrm>
            <a:off x="444093" y="3444277"/>
            <a:ext cx="4931769" cy="338554"/>
          </a:xfrm>
          <a:prstGeom prst="rect">
            <a:avLst/>
          </a:prstGeom>
          <a:noFill/>
        </p:spPr>
        <p:txBody>
          <a:bodyPr wrap="square" rtlCol="0">
            <a:spAutoFit/>
          </a:bodyPr>
          <a:lstStyle/>
          <a:p>
            <a:r>
              <a:rPr lang="ro-RO" sz="1600" b="1" dirty="0" smtClean="0">
                <a:ln w="0"/>
                <a:effectLst>
                  <a:outerShdw blurRad="38100" dist="25400" dir="5400000" algn="ctr" rotWithShape="0">
                    <a:srgbClr val="6E747A">
                      <a:alpha val="43000"/>
                    </a:srgbClr>
                  </a:outerShdw>
                </a:effectLst>
              </a:rPr>
              <a:t>Sală </a:t>
            </a:r>
            <a:r>
              <a:rPr lang="ro-RO" sz="1600" b="1" dirty="0">
                <a:ln w="0"/>
                <a:effectLst>
                  <a:outerShdw blurRad="38100" dist="25400" dir="5400000" algn="ctr" rotWithShape="0">
                    <a:srgbClr val="6E747A">
                      <a:alpha val="43000"/>
                    </a:srgbClr>
                  </a:outerShdw>
                </a:effectLst>
              </a:rPr>
              <a:t>special </a:t>
            </a:r>
            <a:r>
              <a:rPr lang="ro-RO" sz="16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amenajată</a:t>
            </a:r>
            <a:r>
              <a:rPr lang="ro-RO" sz="1600" b="1" dirty="0">
                <a:ln w="0"/>
                <a:effectLst>
                  <a:outerShdw blurRad="38100" dist="25400" dir="5400000" algn="ctr" rotWithShape="0">
                    <a:srgbClr val="6E747A">
                      <a:alpha val="43000"/>
                    </a:srgbClr>
                  </a:outerShdw>
                </a:effectLst>
              </a:rPr>
              <a:t> </a:t>
            </a:r>
            <a:r>
              <a:rPr lang="ro-RO" sz="1600" b="1" dirty="0" smtClean="0">
                <a:ln w="0"/>
                <a:effectLst>
                  <a:outerShdw blurRad="38100" dist="25400" dir="5400000" algn="ctr" rotWithShape="0">
                    <a:srgbClr val="6E747A">
                      <a:alpha val="43000"/>
                    </a:srgbClr>
                  </a:outerShdw>
                </a:effectLst>
              </a:rPr>
              <a:t>pentru </a:t>
            </a:r>
            <a:r>
              <a:rPr lang="ro-RO" sz="1600" b="1" dirty="0">
                <a:ln w="0"/>
                <a:effectLst>
                  <a:outerShdw blurRad="38100" dist="25400" dir="5400000" algn="ctr" rotWithShape="0">
                    <a:srgbClr val="6E747A">
                      <a:alpha val="43000"/>
                    </a:srgbClr>
                  </a:outerShdw>
                </a:effectLst>
              </a:rPr>
              <a:t>audierea minorilor</a:t>
            </a:r>
            <a:endParaRPr lang="ru-RU" sz="1600" b="1" dirty="0">
              <a:ln w="0"/>
              <a:effectLst>
                <a:outerShdw blurRad="38100" dist="25400" dir="5400000" algn="ctr" rotWithShape="0">
                  <a:srgbClr val="6E747A">
                    <a:alpha val="43000"/>
                  </a:srgbClr>
                </a:outerShdw>
              </a:effectLst>
            </a:endParaRPr>
          </a:p>
        </p:txBody>
      </p:sp>
      <p:sp>
        <p:nvSpPr>
          <p:cNvPr id="8" name="CasetăText 7"/>
          <p:cNvSpPr txBox="1"/>
          <p:nvPr/>
        </p:nvSpPr>
        <p:spPr>
          <a:xfrm>
            <a:off x="4092876" y="46835"/>
            <a:ext cx="3285811" cy="461665"/>
          </a:xfrm>
          <a:prstGeom prst="rect">
            <a:avLst/>
          </a:prstGeom>
          <a:noFill/>
        </p:spPr>
        <p:txBody>
          <a:bodyPr wrap="square" rtlCol="0">
            <a:spAutoFit/>
          </a:bodyPr>
          <a:lstStyle/>
          <a:p>
            <a:r>
              <a:rPr lang="ro-RO" sz="2400"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Sala de ședințe nr. 1</a:t>
            </a:r>
            <a:endParaRPr lang="ru-RU" sz="24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2" name="CasetăText 1"/>
          <p:cNvSpPr txBox="1"/>
          <p:nvPr/>
        </p:nvSpPr>
        <p:spPr>
          <a:xfrm>
            <a:off x="4869370" y="3613554"/>
            <a:ext cx="6070179" cy="3170099"/>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ro-RO" sz="2000" b="1" dirty="0" smtClean="0">
                <a:ln w="0"/>
                <a:solidFill>
                  <a:schemeClr val="tx1"/>
                </a:solidFill>
                <a:effectLst>
                  <a:outerShdw blurRad="38100" dist="25400" dir="5400000" algn="ctr" rotWithShape="0">
                    <a:srgbClr val="6E747A">
                      <a:alpha val="43000"/>
                    </a:srgbClr>
                  </a:outerShdw>
                </a:effectLst>
              </a:rPr>
              <a:t>       </a:t>
            </a:r>
            <a:r>
              <a:rPr lang="ro-RO" sz="2000" dirty="0" smtClean="0">
                <a:ln w="0"/>
                <a:solidFill>
                  <a:schemeClr val="tx1"/>
                </a:solidFill>
                <a:latin typeface="Times New Roman" panose="02020603050405020304" pitchFamily="18" charset="0"/>
                <a:cs typeface="Times New Roman" panose="02020603050405020304" pitchFamily="18" charset="0"/>
              </a:rPr>
              <a:t>Conectarea camerelor de supraveghere video la programul SRS ”</a:t>
            </a:r>
            <a:r>
              <a:rPr lang="ro-RO" sz="2000" dirty="0" err="1" smtClean="0">
                <a:ln w="0"/>
                <a:solidFill>
                  <a:schemeClr val="tx1"/>
                </a:solidFill>
                <a:latin typeface="Times New Roman" panose="02020603050405020304" pitchFamily="18" charset="0"/>
                <a:cs typeface="Times New Roman" panose="02020603050405020304" pitchFamily="18" charset="0"/>
              </a:rPr>
              <a:t>Femida</a:t>
            </a:r>
            <a:r>
              <a:rPr lang="ro-RO" sz="2000" dirty="0" smtClean="0">
                <a:ln w="0"/>
                <a:solidFill>
                  <a:schemeClr val="tx1"/>
                </a:solidFill>
                <a:latin typeface="Times New Roman" panose="02020603050405020304" pitchFamily="18" charset="0"/>
                <a:cs typeface="Times New Roman" panose="02020603050405020304" pitchFamily="18" charset="0"/>
              </a:rPr>
              <a:t>” face posibil înregistrarea video a procesului de judecată. </a:t>
            </a:r>
          </a:p>
          <a:p>
            <a:pPr algn="just"/>
            <a:r>
              <a:rPr lang="ro-RO" sz="2000" dirty="0" smtClean="0">
                <a:ln w="0"/>
                <a:solidFill>
                  <a:schemeClr val="tx1"/>
                </a:solidFill>
                <a:latin typeface="Times New Roman" panose="02020603050405020304" pitchFamily="18" charset="0"/>
                <a:cs typeface="Times New Roman" panose="02020603050405020304" pitchFamily="18" charset="0"/>
              </a:rPr>
              <a:t>       Astfel procesul de judecată devine unul mai transparent și informativ pentru instanța ierarhic superioară la transmiterea cauzei și pentru participanții la proces la solicitarea copiei înregistrării.</a:t>
            </a:r>
          </a:p>
          <a:p>
            <a:pPr algn="just"/>
            <a:r>
              <a:rPr lang="ro-RO" sz="2000" dirty="0">
                <a:ln w="0"/>
                <a:solidFill>
                  <a:schemeClr val="tx1"/>
                </a:solidFill>
                <a:latin typeface="Times New Roman" panose="02020603050405020304" pitchFamily="18" charset="0"/>
                <a:cs typeface="Times New Roman" panose="02020603050405020304" pitchFamily="18" charset="0"/>
              </a:rPr>
              <a:t> </a:t>
            </a:r>
            <a:r>
              <a:rPr lang="ro-RO" sz="2000" dirty="0" smtClean="0">
                <a:ln w="0"/>
                <a:solidFill>
                  <a:schemeClr val="tx1"/>
                </a:solidFill>
                <a:latin typeface="Times New Roman" panose="02020603050405020304" pitchFamily="18" charset="0"/>
                <a:cs typeface="Times New Roman" panose="02020603050405020304" pitchFamily="18" charset="0"/>
              </a:rPr>
              <a:t>       În scopul securității la audierea minorilor </a:t>
            </a:r>
            <a:r>
              <a:rPr lang="ro-RO" sz="2000" dirty="0">
                <a:ln w="0"/>
                <a:solidFill>
                  <a:schemeClr val="tx1"/>
                </a:solidFill>
                <a:latin typeface="Times New Roman" panose="02020603050405020304" pitchFamily="18" charset="0"/>
                <a:cs typeface="Times New Roman" panose="02020603050405020304" pitchFamily="18" charset="0"/>
              </a:rPr>
              <a:t>este </a:t>
            </a:r>
            <a:r>
              <a:rPr lang="ro-RO" sz="2000" dirty="0" smtClean="0">
                <a:ln w="0"/>
                <a:solidFill>
                  <a:schemeClr val="tx1"/>
                </a:solidFill>
                <a:latin typeface="Times New Roman" panose="02020603050405020304" pitchFamily="18" charset="0"/>
                <a:cs typeface="Times New Roman" panose="02020603050405020304" pitchFamily="18" charset="0"/>
              </a:rPr>
              <a:t>utilizat dispozitivul </a:t>
            </a:r>
            <a:r>
              <a:rPr lang="ro-RO" sz="2000" dirty="0" err="1">
                <a:ln w="0"/>
                <a:solidFill>
                  <a:schemeClr val="tx1"/>
                </a:solidFill>
                <a:latin typeface="Times New Roman" panose="02020603050405020304" pitchFamily="18" charset="0"/>
                <a:cs typeface="Times New Roman" panose="02020603050405020304" pitchFamily="18" charset="0"/>
              </a:rPr>
              <a:t>Voice</a:t>
            </a:r>
            <a:r>
              <a:rPr lang="ro-RO" sz="2000" dirty="0">
                <a:ln w="0"/>
                <a:solidFill>
                  <a:schemeClr val="tx1"/>
                </a:solidFill>
                <a:latin typeface="Times New Roman" panose="02020603050405020304" pitchFamily="18" charset="0"/>
                <a:cs typeface="Times New Roman" panose="02020603050405020304" pitchFamily="18" charset="0"/>
              </a:rPr>
              <a:t> </a:t>
            </a:r>
            <a:r>
              <a:rPr lang="ro-RO" sz="2000" dirty="0" err="1" smtClean="0">
                <a:ln w="0"/>
                <a:solidFill>
                  <a:schemeClr val="tx1"/>
                </a:solidFill>
                <a:latin typeface="Times New Roman" panose="02020603050405020304" pitchFamily="18" charset="0"/>
                <a:cs typeface="Times New Roman" panose="02020603050405020304" pitchFamily="18" charset="0"/>
              </a:rPr>
              <a:t>Changer</a:t>
            </a:r>
            <a:r>
              <a:rPr lang="ro-RO" sz="2000" dirty="0" smtClean="0">
                <a:ln w="0"/>
                <a:solidFill>
                  <a:schemeClr val="tx1"/>
                </a:solidFill>
                <a:latin typeface="Times New Roman" panose="02020603050405020304" pitchFamily="18" charset="0"/>
                <a:cs typeface="Times New Roman" panose="02020603050405020304" pitchFamily="18" charset="0"/>
              </a:rPr>
              <a:t>, care permite schimbarea tonului vocii acestora. </a:t>
            </a:r>
            <a:endParaRPr lang="ru-RU" sz="2000" dirty="0">
              <a:ln w="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17850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2247" y="387493"/>
            <a:ext cx="4476893" cy="2984595"/>
          </a:xfrm>
          <a:prstGeom prst="rect">
            <a:avLst/>
          </a:prstGeom>
          <a:ln>
            <a:noFill/>
          </a:ln>
          <a:effectLst>
            <a:outerShdw blurRad="190500" algn="tl" rotWithShape="0">
              <a:srgbClr val="000000">
                <a:alpha val="70000"/>
              </a:srgbClr>
            </a:outerShdw>
          </a:effectLst>
        </p:spPr>
      </p:pic>
      <p:pic>
        <p:nvPicPr>
          <p:cNvPr id="5" name="I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213" y="1321724"/>
            <a:ext cx="5810597" cy="3873731"/>
          </a:xfrm>
          <a:prstGeom prst="rect">
            <a:avLst/>
          </a:prstGeom>
          <a:ln>
            <a:noFill/>
          </a:ln>
          <a:effectLst>
            <a:outerShdw blurRad="190500" algn="tl" rotWithShape="0">
              <a:srgbClr val="000000">
                <a:alpha val="70000"/>
              </a:srgbClr>
            </a:outerShdw>
          </a:effectLst>
        </p:spPr>
      </p:pic>
      <p:pic>
        <p:nvPicPr>
          <p:cNvPr id="7" name="I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2247" y="3584062"/>
            <a:ext cx="4534919" cy="3023280"/>
          </a:xfrm>
          <a:prstGeom prst="rect">
            <a:avLst/>
          </a:prstGeom>
          <a:ln>
            <a:noFill/>
          </a:ln>
          <a:effectLst>
            <a:outerShdw blurRad="190500" algn="tl" rotWithShape="0">
              <a:srgbClr val="000000">
                <a:alpha val="70000"/>
              </a:srgbClr>
            </a:outerShdw>
          </a:effectLst>
        </p:spPr>
      </p:pic>
      <p:sp>
        <p:nvSpPr>
          <p:cNvPr id="8" name="CasetăText 7"/>
          <p:cNvSpPr txBox="1"/>
          <p:nvPr/>
        </p:nvSpPr>
        <p:spPr>
          <a:xfrm>
            <a:off x="2846065" y="530368"/>
            <a:ext cx="3438645" cy="461665"/>
          </a:xfrm>
          <a:prstGeom prst="rect">
            <a:avLst/>
          </a:prstGeom>
          <a:noFill/>
        </p:spPr>
        <p:txBody>
          <a:bodyPr wrap="square" rtlCol="0">
            <a:spAutoFit/>
          </a:bodyPr>
          <a:lstStyle/>
          <a:p>
            <a:r>
              <a:rPr lang="ro-RO" sz="2400" b="1" dirty="0" smtClean="0">
                <a:ln w="0"/>
                <a:effectLst>
                  <a:outerShdw blurRad="38100" dist="25400" dir="5400000" algn="ctr" rotWithShape="0">
                    <a:srgbClr val="6E747A">
                      <a:alpha val="43000"/>
                    </a:srgbClr>
                  </a:outerShdw>
                </a:effectLst>
              </a:rPr>
              <a:t>Sala de ședințe nr. 2</a:t>
            </a:r>
            <a:endParaRPr lang="ru-RU" sz="2400" b="1" dirty="0">
              <a:ln w="0"/>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8596393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292" y="739516"/>
            <a:ext cx="8637583" cy="575838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CasetăText 2"/>
          <p:cNvSpPr txBox="1"/>
          <p:nvPr/>
        </p:nvSpPr>
        <p:spPr>
          <a:xfrm>
            <a:off x="2366317" y="115058"/>
            <a:ext cx="8242581" cy="461665"/>
          </a:xfrm>
          <a:prstGeom prst="rect">
            <a:avLst/>
          </a:prstGeom>
          <a:noFill/>
        </p:spPr>
        <p:txBody>
          <a:bodyPr wrap="square" rtlCol="0">
            <a:spAutoFit/>
          </a:bodyPr>
          <a:lstStyle/>
          <a:p>
            <a:r>
              <a:rPr lang="ro-RO" sz="2400"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Sistemul de monitorizare video a Curții de Apel Cahul</a:t>
            </a:r>
            <a:endParaRPr lang="ru-RU" sz="24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2" name="CasetăText 1"/>
          <p:cNvSpPr txBox="1"/>
          <p:nvPr/>
        </p:nvSpPr>
        <p:spPr>
          <a:xfrm>
            <a:off x="266700" y="1236809"/>
            <a:ext cx="2838450" cy="2246769"/>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ro-RO" sz="2000"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Angajații Serviciului Pază de Stat efectuează </a:t>
            </a:r>
            <a:r>
              <a:rPr lang="ro-RO" sz="2000" dirty="0" smtClean="0">
                <a:ln w="0"/>
                <a:solidFill>
                  <a:schemeClr val="tx1"/>
                </a:solidFill>
                <a:latin typeface="Times New Roman" panose="02020603050405020304" pitchFamily="18" charset="0"/>
                <a:cs typeface="Times New Roman" panose="02020603050405020304" pitchFamily="18" charset="0"/>
              </a:rPr>
              <a:t>monitorizarea</a:t>
            </a:r>
            <a:r>
              <a:rPr lang="ro-RO" sz="2000"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directă și permanentă a întregului perimetru instanței, aflându-se totodată la postul de muncă.</a:t>
            </a:r>
            <a:endParaRPr lang="ru-RU" sz="2000"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4" name="I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652" y="4108036"/>
            <a:ext cx="2593518" cy="24778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106326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2298137" y="142809"/>
            <a:ext cx="9289421" cy="798183"/>
          </a:xfrm>
        </p:spPr>
        <p:txBody>
          <a:bodyPr>
            <a:normAutofit/>
          </a:bodyPr>
          <a:lstStyle/>
          <a:p>
            <a:r>
              <a:rPr lang="ro-RO" sz="3600" b="1" dirty="0">
                <a:ln w="0"/>
                <a:effectLst>
                  <a:outerShdw blurRad="38100" dist="25400" dir="5400000" algn="ctr" rotWithShape="0">
                    <a:srgbClr val="6E747A">
                      <a:alpha val="43000"/>
                    </a:srgbClr>
                  </a:outerShdw>
                </a:effectLst>
                <a:latin typeface="Times New Roman" panose="02020603050405020304" pitchFamily="18" charset="0"/>
                <a:ea typeface="+mn-ea"/>
                <a:cs typeface="Times New Roman" panose="02020603050405020304" pitchFamily="18" charset="0"/>
              </a:rPr>
              <a:t>Paza tehnică, senzori de mișcare</a:t>
            </a:r>
            <a:endParaRPr lang="ru-RU" sz="3600" b="1" dirty="0">
              <a:ln w="0"/>
              <a:effectLst>
                <a:outerShdw blurRad="38100" dist="25400" dir="5400000" algn="ctr" rotWithShape="0">
                  <a:srgbClr val="6E747A">
                    <a:alpha val="43000"/>
                  </a:srgbClr>
                </a:outerShdw>
              </a:effectLst>
              <a:latin typeface="Times New Roman" panose="02020603050405020304" pitchFamily="18" charset="0"/>
              <a:ea typeface="+mn-ea"/>
              <a:cs typeface="Times New Roman" panose="02020603050405020304" pitchFamily="18" charset="0"/>
            </a:endParaRPr>
          </a:p>
        </p:txBody>
      </p:sp>
      <p:sp>
        <p:nvSpPr>
          <p:cNvPr id="3" name="Substituent conținut 2"/>
          <p:cNvSpPr>
            <a:spLocks noGrp="1"/>
          </p:cNvSpPr>
          <p:nvPr>
            <p:ph idx="1"/>
          </p:nvPr>
        </p:nvSpPr>
        <p:spPr>
          <a:xfrm>
            <a:off x="2472704" y="1381740"/>
            <a:ext cx="8595360" cy="887808"/>
          </a:xfrm>
        </p:spPr>
        <p:txBody>
          <a:bodyPr>
            <a:noAutofit/>
          </a:bodyPr>
          <a:lstStyle/>
          <a:p>
            <a:r>
              <a:rPr lang="ro-RO" sz="2400" b="1" spc="0"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În cadrul Curții de Apel Cahul sunt instalate senzori de mișcare,la etajul I și la etajul II al clădirii.</a:t>
            </a:r>
            <a:r>
              <a:rPr lang="ro-RO" sz="2400" b="1" spc="0" dirty="0" smtClean="0">
                <a:ln w="0"/>
                <a:effectLst>
                  <a:outerShdw blurRad="38100" dist="25400" dir="5400000" algn="ctr" rotWithShape="0">
                    <a:srgbClr val="6E747A">
                      <a:alpha val="43000"/>
                    </a:srgbClr>
                  </a:outerShdw>
                </a:effectLst>
              </a:rPr>
              <a:t/>
            </a:r>
            <a:br>
              <a:rPr lang="ro-RO" sz="2400" b="1" spc="0" dirty="0" smtClean="0">
                <a:ln w="0"/>
                <a:effectLst>
                  <a:outerShdw blurRad="38100" dist="25400" dir="5400000" algn="ctr" rotWithShape="0">
                    <a:srgbClr val="6E747A">
                      <a:alpha val="43000"/>
                    </a:srgbClr>
                  </a:outerShdw>
                </a:effectLst>
              </a:rPr>
            </a:br>
            <a:endParaRPr lang="ro-RO" sz="2400" b="1" spc="0" dirty="0" smtClean="0">
              <a:ln w="0"/>
              <a:effectLst>
                <a:outerShdw blurRad="38100" dist="25400" dir="5400000" algn="ctr" rotWithShape="0">
                  <a:srgbClr val="6E747A">
                    <a:alpha val="43000"/>
                  </a:srgbClr>
                </a:outerShdw>
              </a:effectLst>
            </a:endParaRPr>
          </a:p>
        </p:txBody>
      </p:sp>
      <p:pic>
        <p:nvPicPr>
          <p:cNvPr id="5" name="I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95850">
            <a:off x="-231764" y="114769"/>
            <a:ext cx="1721265" cy="1721265"/>
          </a:xfrm>
          <a:prstGeom prst="rect">
            <a:avLst/>
          </a:prstGeom>
          <a:effectLst>
            <a:outerShdw blurRad="101600" dir="6180000" sx="105000" sy="105000" algn="ctr" rotWithShape="0">
              <a:srgbClr val="000000">
                <a:alpha val="64000"/>
              </a:srgbClr>
            </a:outerShdw>
          </a:effectLst>
        </p:spPr>
      </p:pic>
      <p:pic>
        <p:nvPicPr>
          <p:cNvPr id="6" name="I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0343" y="2391551"/>
            <a:ext cx="6297992" cy="4201199"/>
          </a:xfrm>
          <a:prstGeom prst="rect">
            <a:avLst/>
          </a:prstGeom>
          <a:ln>
            <a:noFill/>
          </a:ln>
          <a:effectLst>
            <a:softEdge rad="112500"/>
          </a:effectLst>
        </p:spPr>
      </p:pic>
      <p:sp>
        <p:nvSpPr>
          <p:cNvPr id="7" name="CasetăText 6"/>
          <p:cNvSpPr txBox="1"/>
          <p:nvPr/>
        </p:nvSpPr>
        <p:spPr>
          <a:xfrm>
            <a:off x="628868" y="2391551"/>
            <a:ext cx="3812498" cy="415498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ro-RO" sz="2400" dirty="0" smtClean="0">
                <a:ln w="0"/>
                <a:solidFill>
                  <a:schemeClr val="tx1"/>
                </a:solidFill>
                <a:latin typeface="Times New Roman" panose="02020603050405020304" pitchFamily="18" charset="0"/>
                <a:cs typeface="Times New Roman" panose="02020603050405020304" pitchFamily="18" charset="0"/>
              </a:rPr>
              <a:t>        Senzorii de mișcare prezintă un element de pază tehnică în cadrul instanței de apel, astfel economisind resurse financiare prin limitarea la un singur angajat al Î.S. ”Servicii Pază de Stat” a MAI și totodată face posibilă paza încăperilor pe timpul nopții mai multilaterală și efectivă.</a:t>
            </a:r>
            <a:endParaRPr lang="ru-RU" sz="2400" dirty="0">
              <a:ln w="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28271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522116" y="803833"/>
            <a:ext cx="9692640" cy="1175995"/>
          </a:xfrm>
        </p:spPr>
        <p:txBody>
          <a:bodyPr>
            <a:normAutofit fontScale="90000"/>
          </a:bodyPr>
          <a:lstStyle/>
          <a:p>
            <a:pPr algn="ctr"/>
            <a:r>
              <a:rPr lang="ro-RO" sz="4900" b="1" dirty="0" smtClean="0">
                <a:ln w="0"/>
                <a:effectLst>
                  <a:outerShdw blurRad="38100" dist="25400" dir="5400000" algn="ctr" rotWithShape="0">
                    <a:srgbClr val="6E747A">
                      <a:alpha val="43000"/>
                    </a:srgbClr>
                  </a:outerShdw>
                </a:effectLst>
                <a:latin typeface="+mn-lt"/>
                <a:ea typeface="+mn-ea"/>
                <a:cs typeface="+mn-cs"/>
              </a:rPr>
              <a:t/>
            </a:r>
            <a:br>
              <a:rPr lang="ro-RO" sz="4900" b="1" dirty="0" smtClean="0">
                <a:ln w="0"/>
                <a:effectLst>
                  <a:outerShdw blurRad="38100" dist="25400" dir="5400000" algn="ctr" rotWithShape="0">
                    <a:srgbClr val="6E747A">
                      <a:alpha val="43000"/>
                    </a:srgbClr>
                  </a:outerShdw>
                </a:effectLst>
                <a:latin typeface="+mn-lt"/>
                <a:ea typeface="+mn-ea"/>
                <a:cs typeface="+mn-cs"/>
              </a:rPr>
            </a:br>
            <a:r>
              <a:rPr lang="ro-RO" sz="4900" b="1" dirty="0">
                <a:ln w="0"/>
                <a:effectLst>
                  <a:outerShdw blurRad="38100" dist="25400" dir="5400000" algn="ctr" rotWithShape="0">
                    <a:srgbClr val="6E747A">
                      <a:alpha val="43000"/>
                    </a:srgbClr>
                  </a:outerShdw>
                </a:effectLst>
                <a:latin typeface="+mn-lt"/>
                <a:ea typeface="+mn-ea"/>
                <a:cs typeface="+mn-cs"/>
              </a:rPr>
              <a:t/>
            </a:r>
            <a:br>
              <a:rPr lang="ro-RO" sz="4900" b="1" dirty="0">
                <a:ln w="0"/>
                <a:effectLst>
                  <a:outerShdw blurRad="38100" dist="25400" dir="5400000" algn="ctr" rotWithShape="0">
                    <a:srgbClr val="6E747A">
                      <a:alpha val="43000"/>
                    </a:srgbClr>
                  </a:outerShdw>
                </a:effectLst>
                <a:latin typeface="+mn-lt"/>
                <a:ea typeface="+mn-ea"/>
                <a:cs typeface="+mn-cs"/>
              </a:rPr>
            </a:br>
            <a:r>
              <a:rPr lang="ru-RU" dirty="0"/>
              <a:t/>
            </a:r>
            <a:br>
              <a:rPr lang="ru-RU" dirty="0"/>
            </a:br>
            <a:r>
              <a:rPr lang="ro-RO" b="1" dirty="0">
                <a:ln w="0"/>
                <a:effectLst>
                  <a:outerShdw blurRad="38100" dist="25400" dir="5400000" algn="ctr" rotWithShape="0">
                    <a:srgbClr val="6E747A">
                      <a:alpha val="43000"/>
                    </a:srgbClr>
                  </a:outerShdw>
                </a:effectLst>
                <a:latin typeface="+mn-lt"/>
                <a:ea typeface="+mn-ea"/>
                <a:cs typeface="+mn-cs"/>
              </a:rPr>
              <a:t>Sistemul de protecție anti-incendiu</a:t>
            </a:r>
            <a:r>
              <a:rPr lang="ru-RU" dirty="0"/>
              <a:t/>
            </a:r>
            <a:br>
              <a:rPr lang="ru-RU" dirty="0"/>
            </a:br>
            <a:endParaRPr lang="ru-RU" dirty="0">
              <a:latin typeface="Constantia" panose="02030602050306030303" pitchFamily="18" charset="0"/>
            </a:endParaRPr>
          </a:p>
        </p:txBody>
      </p:sp>
      <p:sp>
        <p:nvSpPr>
          <p:cNvPr id="3" name="Substituent conținut 2"/>
          <p:cNvSpPr>
            <a:spLocks noGrp="1"/>
          </p:cNvSpPr>
          <p:nvPr>
            <p:ph idx="1"/>
          </p:nvPr>
        </p:nvSpPr>
        <p:spPr>
          <a:xfrm>
            <a:off x="1959798" y="1979828"/>
            <a:ext cx="8595360" cy="2736708"/>
          </a:xfrm>
        </p:spPr>
        <p:txBody>
          <a:bodyPr>
            <a:noAutofit/>
          </a:bodyPr>
          <a:lstStyle/>
          <a:p>
            <a:r>
              <a:rPr lang="ro-RO" sz="2800" dirty="0" smtClean="0">
                <a:solidFill>
                  <a:schemeClr val="tx1"/>
                </a:solidFill>
              </a:rPr>
              <a:t>În cadrul Curții de Apel Cahul sunt instalate detectoare de fum și </a:t>
            </a:r>
            <a:r>
              <a:rPr lang="ro-RO" sz="2800" dirty="0">
                <a:solidFill>
                  <a:schemeClr val="tx1"/>
                </a:solidFill>
              </a:rPr>
              <a:t>gaz și </a:t>
            </a:r>
            <a:r>
              <a:rPr lang="ro-RO" sz="2800" dirty="0" smtClean="0">
                <a:solidFill>
                  <a:schemeClr val="tx1"/>
                </a:solidFill>
              </a:rPr>
              <a:t>extinctoare contra incendiului .</a:t>
            </a:r>
          </a:p>
          <a:p>
            <a:pPr marL="0" indent="0">
              <a:buNone/>
            </a:pPr>
            <a:r>
              <a:rPr lang="ro-RO" sz="2800" dirty="0" smtClean="0">
                <a:solidFill>
                  <a:schemeClr val="tx1"/>
                </a:solidFill>
              </a:rPr>
              <a:t/>
            </a:r>
            <a:br>
              <a:rPr lang="ro-RO" sz="2800" dirty="0" smtClean="0">
                <a:solidFill>
                  <a:schemeClr val="tx1"/>
                </a:solidFill>
              </a:rPr>
            </a:br>
            <a:endParaRPr lang="ro-RO" sz="2800" dirty="0" smtClean="0">
              <a:solidFill>
                <a:schemeClr val="tx1"/>
              </a:solidFill>
            </a:endParaRPr>
          </a:p>
          <a:p>
            <a:pPr marL="0" indent="0">
              <a:buNone/>
            </a:pPr>
            <a:r>
              <a:rPr lang="ro-RO" sz="2800" dirty="0" smtClean="0">
                <a:solidFill>
                  <a:schemeClr val="tx1"/>
                </a:solidFill>
              </a:rPr>
              <a:t/>
            </a:r>
            <a:br>
              <a:rPr lang="ro-RO" sz="2800" dirty="0" smtClean="0">
                <a:solidFill>
                  <a:schemeClr val="tx1"/>
                </a:solidFill>
              </a:rPr>
            </a:br>
            <a:r>
              <a:rPr lang="ro-RO" sz="2800" dirty="0">
                <a:solidFill>
                  <a:schemeClr val="tx1"/>
                </a:solidFill>
              </a:rPr>
              <a:t/>
            </a:r>
            <a:br>
              <a:rPr lang="ro-RO" sz="2800" dirty="0">
                <a:solidFill>
                  <a:schemeClr val="tx1"/>
                </a:solidFill>
              </a:rPr>
            </a:br>
            <a:endParaRPr lang="ro-RO" sz="2800" dirty="0" smtClean="0">
              <a:solidFill>
                <a:schemeClr val="tx1"/>
              </a:solidFill>
            </a:endParaRPr>
          </a:p>
        </p:txBody>
      </p:sp>
      <p:pic>
        <p:nvPicPr>
          <p:cNvPr id="4" name="I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5663" y="3612605"/>
            <a:ext cx="1474174" cy="1474174"/>
          </a:xfrm>
          <a:prstGeom prst="rect">
            <a:avLst/>
          </a:prstGeom>
          <a:effectLst>
            <a:outerShdw blurRad="101600" dist="50800" dir="6180000" sx="105000" sy="105000" algn="ctr" rotWithShape="0">
              <a:srgbClr val="000000">
                <a:alpha val="64000"/>
              </a:srgbClr>
            </a:outerShdw>
          </a:effectLst>
        </p:spPr>
      </p:pic>
      <p:pic>
        <p:nvPicPr>
          <p:cNvPr id="5" name="I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36573">
            <a:off x="7939546" y="3056949"/>
            <a:ext cx="1928342" cy="2585487"/>
          </a:xfrm>
          <a:prstGeom prst="rect">
            <a:avLst/>
          </a:prstGeom>
          <a:effectLst>
            <a:outerShdw blurRad="101600" dir="6180000" sx="105000" sy="105000" algn="ctr" rotWithShape="0">
              <a:srgbClr val="000000">
                <a:alpha val="64000"/>
              </a:srgbClr>
            </a:outerShdw>
          </a:effectLst>
        </p:spPr>
      </p:pic>
    </p:spTree>
    <p:extLst>
      <p:ext uri="{BB962C8B-B14F-4D97-AF65-F5344CB8AC3E}">
        <p14:creationId xmlns:p14="http://schemas.microsoft.com/office/powerpoint/2010/main" val="36804184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in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68536">
            <a:off x="6901112" y="4298932"/>
            <a:ext cx="717650" cy="717650"/>
          </a:xfrm>
          <a:prstGeom prst="rect">
            <a:avLst/>
          </a:prstGeom>
          <a:effectLst>
            <a:outerShdw blurRad="101600" dist="50800" dir="6180000" sx="105000" sy="105000" algn="ctr" rotWithShape="0">
              <a:srgbClr val="000000">
                <a:alpha val="64000"/>
              </a:srgbClr>
            </a:outerShdw>
          </a:effectLst>
        </p:spPr>
      </p:pic>
      <p:sp>
        <p:nvSpPr>
          <p:cNvPr id="2" name="Titlu 1"/>
          <p:cNvSpPr>
            <a:spLocks noGrp="1"/>
          </p:cNvSpPr>
          <p:nvPr>
            <p:ph type="title"/>
          </p:nvPr>
        </p:nvSpPr>
        <p:spPr>
          <a:xfrm>
            <a:off x="1607912" y="964107"/>
            <a:ext cx="8455309" cy="457658"/>
          </a:xfrm>
        </p:spPr>
        <p:txBody>
          <a:bodyPr>
            <a:normAutofit/>
          </a:bodyPr>
          <a:lstStyle/>
          <a:p>
            <a:pPr marL="457200" indent="-457200">
              <a:buFont typeface="Arial" panose="020B0604020202020204" pitchFamily="34" charset="0"/>
              <a:buChar char="•"/>
            </a:pPr>
            <a:r>
              <a:rPr lang="ro-RO" sz="2400" b="1" dirty="0" smtClean="0">
                <a:latin typeface="Times New Roman" panose="02020603050405020304" pitchFamily="18" charset="0"/>
                <a:cs typeface="Times New Roman" panose="02020603050405020304" pitchFamily="18" charset="0"/>
              </a:rPr>
              <a:t>Curtea</a:t>
            </a:r>
            <a:r>
              <a:rPr lang="ro-RO" sz="2400" b="1" dirty="0" smtClean="0"/>
              <a:t> de Apel Cahul</a:t>
            </a:r>
            <a:r>
              <a:rPr lang="en-US" sz="2400" b="1" dirty="0" smtClean="0"/>
              <a:t> – </a:t>
            </a:r>
            <a:r>
              <a:rPr lang="ro-RO" sz="2400" b="1" dirty="0" smtClean="0"/>
              <a:t>instituție a sistemului judiciar. </a:t>
            </a:r>
            <a:endParaRPr lang="ru-RU" sz="2400" b="1" dirty="0"/>
          </a:p>
        </p:txBody>
      </p:sp>
      <p:pic>
        <p:nvPicPr>
          <p:cNvPr id="5" name="I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9550" y="2748951"/>
            <a:ext cx="1421879" cy="1382777"/>
          </a:xfrm>
          <a:prstGeom prst="rect">
            <a:avLst/>
          </a:prstGeom>
          <a:effectLst>
            <a:outerShdw blurRad="101600" dir="6180000" sx="105000" sy="105000" algn="ctr" rotWithShape="0">
              <a:srgbClr val="000000">
                <a:alpha val="64000"/>
              </a:srgbClr>
            </a:outerShdw>
          </a:effectLst>
        </p:spPr>
      </p:pic>
      <p:sp>
        <p:nvSpPr>
          <p:cNvPr id="7" name="Titlu 1"/>
          <p:cNvSpPr txBox="1">
            <a:spLocks/>
          </p:cNvSpPr>
          <p:nvPr/>
        </p:nvSpPr>
        <p:spPr>
          <a:xfrm>
            <a:off x="1607912" y="3376971"/>
            <a:ext cx="8455309" cy="844480"/>
          </a:xfrm>
          <a:prstGeom prst="rect">
            <a:avLst/>
          </a:prstGeom>
        </p:spPr>
        <p:txBody>
          <a:bodyPr vert="horz" lIns="91440" tIns="27432" rIns="91440" bIns="45720" rtlCol="0" anchor="b">
            <a:normAutofit fontScale="97500"/>
          </a:bodyPr>
          <a:lst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a:lstStyle>
          <a:p>
            <a:pPr marL="457200" indent="-457200">
              <a:buFont typeface="Arial" panose="020B0604020202020204" pitchFamily="34" charset="0"/>
              <a:buChar char="•"/>
            </a:pPr>
            <a:r>
              <a:rPr lang="ro-RO" sz="2400" dirty="0" smtClean="0">
                <a:solidFill>
                  <a:schemeClr val="tx1"/>
                </a:solidFill>
              </a:rPr>
              <a:t>Paza tehnică, senzori </a:t>
            </a:r>
            <a:r>
              <a:rPr lang="ro-RO" sz="2400" dirty="0">
                <a:solidFill>
                  <a:schemeClr val="tx1"/>
                </a:solidFill>
              </a:rPr>
              <a:t>de </a:t>
            </a:r>
            <a:r>
              <a:rPr lang="ro-RO" sz="2400" dirty="0" smtClean="0">
                <a:solidFill>
                  <a:schemeClr val="tx1"/>
                </a:solidFill>
              </a:rPr>
              <a:t>mișcare.</a:t>
            </a:r>
            <a:endParaRPr lang="ru-RU" sz="2400" dirty="0">
              <a:solidFill>
                <a:schemeClr val="tx1"/>
              </a:solidFill>
            </a:endParaRPr>
          </a:p>
        </p:txBody>
      </p:sp>
      <p:sp>
        <p:nvSpPr>
          <p:cNvPr id="8" name="Titlu 1"/>
          <p:cNvSpPr txBox="1">
            <a:spLocks/>
          </p:cNvSpPr>
          <p:nvPr/>
        </p:nvSpPr>
        <p:spPr>
          <a:xfrm>
            <a:off x="4788046" y="233712"/>
            <a:ext cx="2471891" cy="713753"/>
          </a:xfrm>
          <a:prstGeom prst="rect">
            <a:avLst/>
          </a:prstGeom>
        </p:spPr>
        <p:txBody>
          <a:bodyPr vert="horz" lIns="91440" tIns="27432" rIns="91440" bIns="45720" rtlCol="0" anchor="b">
            <a:normAutofit/>
          </a:bodyPr>
          <a:lst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a:lstStyle>
          <a:p>
            <a:r>
              <a:rPr lang="en-US" sz="3200" dirty="0" smtClean="0">
                <a:solidFill>
                  <a:schemeClr val="tx1"/>
                </a:solidFill>
                <a:latin typeface="Times New Roman" panose="02020603050405020304" pitchFamily="18" charset="0"/>
                <a:cs typeface="Times New Roman" panose="02020603050405020304" pitchFamily="18" charset="0"/>
              </a:rPr>
              <a:t>CUPRINS</a:t>
            </a:r>
            <a:endParaRPr lang="ru-RU" sz="3200" dirty="0">
              <a:solidFill>
                <a:schemeClr val="tx1"/>
              </a:solidFill>
              <a:latin typeface="Times New Roman" panose="02020603050405020304" pitchFamily="18" charset="0"/>
              <a:cs typeface="Times New Roman" panose="02020603050405020304" pitchFamily="18" charset="0"/>
            </a:endParaRPr>
          </a:p>
        </p:txBody>
      </p:sp>
      <p:pic>
        <p:nvPicPr>
          <p:cNvPr id="9" name="I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95850">
            <a:off x="419446" y="3552961"/>
            <a:ext cx="810086" cy="810086"/>
          </a:xfrm>
          <a:prstGeom prst="rect">
            <a:avLst/>
          </a:prstGeom>
          <a:effectLst>
            <a:outerShdw blurRad="101600" dir="6180000" sx="105000" sy="105000" algn="ctr" rotWithShape="0">
              <a:srgbClr val="000000">
                <a:alpha val="64000"/>
              </a:srgbClr>
            </a:outerShdw>
          </a:effectLst>
        </p:spPr>
      </p:pic>
      <p:sp>
        <p:nvSpPr>
          <p:cNvPr id="11" name="Titlu 1"/>
          <p:cNvSpPr txBox="1">
            <a:spLocks/>
          </p:cNvSpPr>
          <p:nvPr/>
        </p:nvSpPr>
        <p:spPr>
          <a:xfrm>
            <a:off x="1607912" y="1426689"/>
            <a:ext cx="9546289" cy="1872648"/>
          </a:xfrm>
          <a:prstGeom prst="rect">
            <a:avLst/>
          </a:prstGeom>
        </p:spPr>
        <p:txBody>
          <a:bodyPr vert="horz" lIns="91440" tIns="27432" rIns="91440" bIns="45720" rtlCol="0" anchor="b">
            <a:normAutofit/>
          </a:bodyPr>
          <a:lst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a:lstStyle>
          <a:p>
            <a:pPr marL="457200" indent="-457200">
              <a:buFont typeface="Arial" panose="020B0604020202020204" pitchFamily="34" charset="0"/>
              <a:buChar char="•"/>
            </a:pPr>
            <a:r>
              <a:rPr lang="ro-RO" sz="2400" dirty="0" smtClean="0">
                <a:solidFill>
                  <a:schemeClr val="tx1"/>
                </a:solidFill>
              </a:rPr>
              <a:t>Particularită</a:t>
            </a:r>
            <a:r>
              <a:rPr lang="ro-RO" sz="2400" dirty="0">
                <a:solidFill>
                  <a:schemeClr val="tx1"/>
                </a:solidFill>
              </a:rPr>
              <a:t>ț</a:t>
            </a:r>
            <a:r>
              <a:rPr lang="ro-RO" sz="2400" dirty="0" smtClean="0">
                <a:solidFill>
                  <a:schemeClr val="tx1"/>
                </a:solidFill>
              </a:rPr>
              <a:t>ile accesului în Curtea de Apel Cahul.</a:t>
            </a:r>
            <a:br>
              <a:rPr lang="ro-RO" sz="2400" dirty="0" smtClean="0">
                <a:solidFill>
                  <a:schemeClr val="tx1"/>
                </a:solidFill>
              </a:rPr>
            </a:br>
            <a:r>
              <a:rPr lang="ro-RO" sz="2000" b="0" dirty="0" smtClean="0">
                <a:solidFill>
                  <a:schemeClr val="tx1"/>
                </a:solidFill>
              </a:rPr>
              <a:t>-control cu detector de metale (portativ și static);</a:t>
            </a:r>
          </a:p>
          <a:p>
            <a:r>
              <a:rPr lang="ro-RO" sz="2000" b="0" dirty="0" smtClean="0">
                <a:solidFill>
                  <a:schemeClr val="tx1"/>
                </a:solidFill>
              </a:rPr>
              <a:t>         -sistemul de acces cu CARD;</a:t>
            </a:r>
          </a:p>
          <a:p>
            <a:r>
              <a:rPr lang="ro-RO" sz="2400" b="0" dirty="0">
                <a:solidFill>
                  <a:schemeClr val="tx1"/>
                </a:solidFill>
              </a:rPr>
              <a:t> </a:t>
            </a:r>
            <a:r>
              <a:rPr lang="ro-RO" sz="2400" b="0" dirty="0" smtClean="0">
                <a:solidFill>
                  <a:schemeClr val="tx1"/>
                </a:solidFill>
              </a:rPr>
              <a:t>      </a:t>
            </a:r>
            <a:r>
              <a:rPr lang="ro-RO" sz="2000" b="0" dirty="0" smtClean="0">
                <a:solidFill>
                  <a:schemeClr val="tx1"/>
                </a:solidFill>
              </a:rPr>
              <a:t>-porțile </a:t>
            </a:r>
            <a:r>
              <a:rPr lang="ro-RO" sz="2000" b="0" dirty="0">
                <a:solidFill>
                  <a:schemeClr val="tx1"/>
                </a:solidFill>
              </a:rPr>
              <a:t>cu</a:t>
            </a:r>
            <a:r>
              <a:rPr lang="ro-RO" sz="2000" b="0" dirty="0">
                <a:solidFill>
                  <a:schemeClr val="tx1"/>
                </a:solidFill>
                <a:latin typeface="Times New Roman" panose="02020603050405020304" pitchFamily="18" charset="0"/>
                <a:cs typeface="Times New Roman" panose="02020603050405020304" pitchFamily="18" charset="0"/>
              </a:rPr>
              <a:t> </a:t>
            </a:r>
            <a:r>
              <a:rPr lang="ro-RO" sz="2000" b="0" dirty="0">
                <a:solidFill>
                  <a:schemeClr val="tx1"/>
                </a:solidFill>
              </a:rPr>
              <a:t>sistem de deschidere/închidere </a:t>
            </a:r>
            <a:r>
              <a:rPr lang="ro-RO" sz="2000" b="0" dirty="0" smtClean="0">
                <a:solidFill>
                  <a:schemeClr val="tx1"/>
                </a:solidFill>
              </a:rPr>
              <a:t>automatizat</a:t>
            </a:r>
            <a:r>
              <a:rPr lang="ro-RO" sz="2000" b="0" dirty="0">
                <a:solidFill>
                  <a:schemeClr val="tx1"/>
                </a:solidFill>
              </a:rPr>
              <a:t>;</a:t>
            </a:r>
            <a:endParaRPr lang="ro-RO" sz="2000" b="0" dirty="0" smtClean="0">
              <a:solidFill>
                <a:schemeClr val="tx1"/>
              </a:solidFill>
            </a:endParaRPr>
          </a:p>
          <a:p>
            <a:r>
              <a:rPr lang="ro-RO" sz="2000" b="0" dirty="0" smtClean="0">
                <a:solidFill>
                  <a:schemeClr val="tx1"/>
                </a:solidFill>
              </a:rPr>
              <a:t>         -</a:t>
            </a:r>
            <a:r>
              <a:rPr lang="ro-RO" sz="2000" b="0" dirty="0">
                <a:solidFill>
                  <a:schemeClr val="tx1"/>
                </a:solidFill>
              </a:rPr>
              <a:t>căile </a:t>
            </a:r>
            <a:r>
              <a:rPr lang="ro-RO" sz="2000" b="0" dirty="0" smtClean="0">
                <a:solidFill>
                  <a:schemeClr val="tx1"/>
                </a:solidFill>
              </a:rPr>
              <a:t>separate de </a:t>
            </a:r>
            <a:r>
              <a:rPr lang="ro-RO" sz="2000" b="0" dirty="0">
                <a:solidFill>
                  <a:schemeClr val="tx1"/>
                </a:solidFill>
              </a:rPr>
              <a:t>circulație pentru </a:t>
            </a:r>
            <a:r>
              <a:rPr lang="ro-RO" sz="2000" b="0" dirty="0" smtClean="0">
                <a:solidFill>
                  <a:schemeClr val="tx1"/>
                </a:solidFill>
              </a:rPr>
              <a:t>inculpați;</a:t>
            </a:r>
          </a:p>
          <a:p>
            <a:r>
              <a:rPr lang="ro-RO" sz="2000" b="0" dirty="0">
                <a:solidFill>
                  <a:schemeClr val="tx1"/>
                </a:solidFill>
              </a:rPr>
              <a:t> </a:t>
            </a:r>
            <a:r>
              <a:rPr lang="ro-RO" sz="2000" b="0" dirty="0" smtClean="0">
                <a:solidFill>
                  <a:schemeClr val="tx1"/>
                </a:solidFill>
              </a:rPr>
              <a:t>        -protecția de bază a instanței judecătorești.</a:t>
            </a:r>
            <a:endParaRPr lang="ro-RO" sz="2000" b="0" dirty="0">
              <a:solidFill>
                <a:schemeClr val="tx1"/>
              </a:solidFill>
            </a:endParaRPr>
          </a:p>
        </p:txBody>
      </p:sp>
      <p:pic>
        <p:nvPicPr>
          <p:cNvPr id="12" name="Imagin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0340" y="1162887"/>
            <a:ext cx="1548439" cy="3044635"/>
          </a:xfrm>
          <a:prstGeom prst="rect">
            <a:avLst/>
          </a:prstGeom>
          <a:effectLst>
            <a:outerShdw blurRad="101600" dist="50800" dir="6180000" sx="105000" sy="105000" algn="ctr" rotWithShape="0">
              <a:srgbClr val="000000">
                <a:alpha val="64000"/>
              </a:srgbClr>
            </a:outerShdw>
          </a:effectLst>
        </p:spPr>
      </p:pic>
      <p:sp>
        <p:nvSpPr>
          <p:cNvPr id="13" name="Titlu 1"/>
          <p:cNvSpPr txBox="1">
            <a:spLocks/>
          </p:cNvSpPr>
          <p:nvPr/>
        </p:nvSpPr>
        <p:spPr>
          <a:xfrm>
            <a:off x="1607911" y="5135942"/>
            <a:ext cx="7823807" cy="844480"/>
          </a:xfrm>
          <a:prstGeom prst="rect">
            <a:avLst/>
          </a:prstGeom>
        </p:spPr>
        <p:txBody>
          <a:bodyPr vert="horz" lIns="91440" tIns="27432" rIns="91440" bIns="45720" rtlCol="0" anchor="b">
            <a:normAutofit fontScale="97500"/>
          </a:bodyPr>
          <a:lst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a:lstStyle>
          <a:p>
            <a:pPr marL="457200" indent="-457200">
              <a:buFont typeface="Arial" panose="020B0604020202020204" pitchFamily="34" charset="0"/>
              <a:buChar char="•"/>
            </a:pPr>
            <a:r>
              <a:rPr lang="ro-RO" sz="2400" dirty="0" smtClean="0">
                <a:solidFill>
                  <a:schemeClr val="tx1"/>
                </a:solidFill>
                <a:latin typeface="Times New Roman" panose="02020603050405020304" pitchFamily="18" charset="0"/>
                <a:cs typeface="Times New Roman" panose="02020603050405020304" pitchFamily="18" charset="0"/>
              </a:rPr>
              <a:t>Securitatea software și hardware.</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15" name="Titlu 1"/>
          <p:cNvSpPr txBox="1">
            <a:spLocks/>
          </p:cNvSpPr>
          <p:nvPr/>
        </p:nvSpPr>
        <p:spPr>
          <a:xfrm>
            <a:off x="1607912" y="2853143"/>
            <a:ext cx="6563517" cy="847260"/>
          </a:xfrm>
          <a:prstGeom prst="rect">
            <a:avLst/>
          </a:prstGeom>
        </p:spPr>
        <p:txBody>
          <a:bodyPr vert="horz" lIns="91440" tIns="27432" rIns="91440" bIns="45720" rtlCol="0" anchor="b">
            <a:normAutofit/>
          </a:bodyPr>
          <a:lst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a:lstStyle>
          <a:p>
            <a:pPr marL="457200" indent="-457200">
              <a:buFont typeface="Arial" panose="020B0604020202020204" pitchFamily="34" charset="0"/>
              <a:buChar char="•"/>
            </a:pPr>
            <a:r>
              <a:rPr lang="ro-RO" sz="2400" dirty="0" smtClean="0">
                <a:solidFill>
                  <a:schemeClr val="tx1"/>
                </a:solidFill>
              </a:rPr>
              <a:t>Sistemul</a:t>
            </a:r>
            <a:r>
              <a:rPr lang="en-US" sz="2400" dirty="0" smtClean="0">
                <a:solidFill>
                  <a:schemeClr val="tx1"/>
                </a:solidFill>
              </a:rPr>
              <a:t> </a:t>
            </a:r>
            <a:r>
              <a:rPr lang="ro-RO" sz="2400" dirty="0" smtClean="0">
                <a:solidFill>
                  <a:schemeClr val="tx1"/>
                </a:solidFill>
              </a:rPr>
              <a:t> de </a:t>
            </a:r>
            <a:r>
              <a:rPr lang="ro-RO" sz="2400" dirty="0" smtClean="0">
                <a:solidFill>
                  <a:schemeClr val="tx1"/>
                </a:solidFill>
                <a:latin typeface="Times New Roman" panose="02020603050405020304" pitchFamily="18" charset="0"/>
                <a:cs typeface="Times New Roman" panose="02020603050405020304" pitchFamily="18" charset="0"/>
              </a:rPr>
              <a:t>supraveghere</a:t>
            </a:r>
            <a:r>
              <a:rPr lang="ro-RO" sz="2400" dirty="0" smtClean="0">
                <a:solidFill>
                  <a:schemeClr val="tx1"/>
                </a:solidFill>
              </a:rPr>
              <a:t> video.</a:t>
            </a:r>
            <a:endParaRPr lang="ru-RU" sz="2400" dirty="0">
              <a:solidFill>
                <a:schemeClr val="tx1"/>
              </a:solidFill>
            </a:endParaRPr>
          </a:p>
        </p:txBody>
      </p:sp>
      <p:pic>
        <p:nvPicPr>
          <p:cNvPr id="16" name="Imagin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56" y="577730"/>
            <a:ext cx="675890" cy="1233705"/>
          </a:xfrm>
          <a:prstGeom prst="rect">
            <a:avLst/>
          </a:prstGeom>
          <a:effectLst>
            <a:outerShdw blurRad="101600" dist="50800" dir="6180000" sx="105000" sy="105000" algn="ctr" rotWithShape="0">
              <a:srgbClr val="000000">
                <a:alpha val="64000"/>
              </a:srgbClr>
            </a:outerShdw>
          </a:effectLst>
        </p:spPr>
      </p:pic>
      <p:sp>
        <p:nvSpPr>
          <p:cNvPr id="17" name="Titlu 1"/>
          <p:cNvSpPr txBox="1">
            <a:spLocks/>
          </p:cNvSpPr>
          <p:nvPr/>
        </p:nvSpPr>
        <p:spPr>
          <a:xfrm>
            <a:off x="1607912" y="4533496"/>
            <a:ext cx="7823807" cy="844480"/>
          </a:xfrm>
          <a:prstGeom prst="rect">
            <a:avLst/>
          </a:prstGeom>
        </p:spPr>
        <p:txBody>
          <a:bodyPr vert="horz" lIns="91440" tIns="27432" rIns="91440" bIns="45720" rtlCol="0" anchor="b">
            <a:normAutofit fontScale="97500"/>
          </a:bodyPr>
          <a:lst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a:lstStyle>
          <a:p>
            <a:pPr marL="457200" indent="-457200">
              <a:buFont typeface="Arial" panose="020B0604020202020204" pitchFamily="34" charset="0"/>
              <a:buChar char="•"/>
            </a:pPr>
            <a:r>
              <a:rPr lang="pt-BR" sz="2400" dirty="0">
                <a:solidFill>
                  <a:schemeClr val="tx1"/>
                </a:solidFill>
              </a:rPr>
              <a:t>Securitatea dosarelor și a </a:t>
            </a:r>
            <a:r>
              <a:rPr lang="pt-BR" sz="2400" dirty="0" smtClean="0">
                <a:solidFill>
                  <a:schemeClr val="tx1"/>
                </a:solidFill>
              </a:rPr>
              <a:t>documentelor</a:t>
            </a:r>
            <a:r>
              <a:rPr lang="ro-RO" sz="2400" dirty="0" smtClean="0">
                <a:solidFill>
                  <a:schemeClr val="tx1"/>
                </a:solidFill>
              </a:rPr>
              <a:t>.</a:t>
            </a:r>
            <a:endParaRPr lang="ru-RU" sz="2400" dirty="0">
              <a:solidFill>
                <a:schemeClr val="tx1"/>
              </a:solidFill>
            </a:endParaRPr>
          </a:p>
        </p:txBody>
      </p:sp>
      <p:sp>
        <p:nvSpPr>
          <p:cNvPr id="18" name="Titlu 1"/>
          <p:cNvSpPr txBox="1">
            <a:spLocks/>
          </p:cNvSpPr>
          <p:nvPr/>
        </p:nvSpPr>
        <p:spPr>
          <a:xfrm>
            <a:off x="1607911" y="3993038"/>
            <a:ext cx="7823807" cy="844480"/>
          </a:xfrm>
          <a:prstGeom prst="rect">
            <a:avLst/>
          </a:prstGeom>
        </p:spPr>
        <p:txBody>
          <a:bodyPr vert="horz" lIns="91440" tIns="27432" rIns="91440" bIns="45720" rtlCol="0" anchor="b">
            <a:normAutofit fontScale="97500"/>
          </a:bodyPr>
          <a:lst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a:lstStyle>
          <a:p>
            <a:pPr marL="457200" indent="-457200">
              <a:buFont typeface="Arial" panose="020B0604020202020204" pitchFamily="34" charset="0"/>
              <a:buChar char="•"/>
            </a:pPr>
            <a:r>
              <a:rPr lang="ro-RO" sz="2400" dirty="0" smtClean="0">
                <a:solidFill>
                  <a:schemeClr val="tx1"/>
                </a:solidFill>
              </a:rPr>
              <a:t>Sistemul de protecție </a:t>
            </a:r>
            <a:r>
              <a:rPr lang="ro-RO" sz="2400" dirty="0" smtClean="0">
                <a:solidFill>
                  <a:schemeClr val="tx1"/>
                </a:solidFill>
                <a:latin typeface="Times New Roman" panose="02020603050405020304" pitchFamily="18" charset="0"/>
                <a:cs typeface="Times New Roman" panose="02020603050405020304" pitchFamily="18" charset="0"/>
              </a:rPr>
              <a:t>anti-incendiu</a:t>
            </a:r>
            <a:r>
              <a:rPr lang="ro-RO" sz="2400" dirty="0" smtClean="0">
                <a:solidFill>
                  <a:schemeClr val="tx1"/>
                </a:solidFill>
              </a:rPr>
              <a:t>.</a:t>
            </a:r>
            <a:endParaRPr lang="ru-RU" sz="2400" dirty="0">
              <a:solidFill>
                <a:schemeClr val="tx1"/>
              </a:solidFill>
            </a:endParaRPr>
          </a:p>
        </p:txBody>
      </p:sp>
    </p:spTree>
    <p:extLst>
      <p:ext uri="{BB962C8B-B14F-4D97-AF65-F5344CB8AC3E}">
        <p14:creationId xmlns:p14="http://schemas.microsoft.com/office/powerpoint/2010/main" val="36470264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tăText 2"/>
          <p:cNvSpPr txBox="1"/>
          <p:nvPr/>
        </p:nvSpPr>
        <p:spPr>
          <a:xfrm>
            <a:off x="2661296" y="192412"/>
            <a:ext cx="8370277" cy="584775"/>
          </a:xfrm>
          <a:prstGeom prst="rect">
            <a:avLst/>
          </a:prstGeom>
          <a:noFill/>
          <a:ln>
            <a:noFill/>
          </a:ln>
        </p:spPr>
        <p:txBody>
          <a:bodyPr wrap="square" rtlCol="0">
            <a:spAutoFit/>
          </a:bodyPr>
          <a:lstStyle/>
          <a:p>
            <a:r>
              <a:rPr lang="ro-RO" sz="32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Sistemul de protecție anti-incendiu</a:t>
            </a:r>
            <a:r>
              <a:rPr lang="pt-BR" sz="3200"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endParaRPr lang="pt-BR" sz="32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4" name="I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588" y="850753"/>
            <a:ext cx="4612085" cy="3074723"/>
          </a:xfrm>
          <a:prstGeom prst="rect">
            <a:avLst/>
          </a:prstGeom>
          <a:ln>
            <a:noFill/>
          </a:ln>
          <a:effectLst>
            <a:softEdge rad="112500"/>
          </a:effectLst>
        </p:spPr>
      </p:pic>
      <p:pic>
        <p:nvPicPr>
          <p:cNvPr id="5" name="I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29" y="4072608"/>
            <a:ext cx="4064799" cy="2709866"/>
          </a:xfrm>
          <a:prstGeom prst="rect">
            <a:avLst/>
          </a:prstGeom>
          <a:ln>
            <a:noFill/>
          </a:ln>
          <a:effectLst>
            <a:softEdge rad="112500"/>
          </a:effectLst>
        </p:spPr>
      </p:pic>
      <p:sp>
        <p:nvSpPr>
          <p:cNvPr id="8" name="CasetăText 7"/>
          <p:cNvSpPr txBox="1"/>
          <p:nvPr/>
        </p:nvSpPr>
        <p:spPr>
          <a:xfrm>
            <a:off x="5383062" y="850753"/>
            <a:ext cx="5648511" cy="341632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ro-RO" sz="2400" b="1" dirty="0" smtClean="0">
                <a:ln w="0"/>
                <a:solidFill>
                  <a:schemeClr val="tx1"/>
                </a:solidFill>
                <a:effectLst>
                  <a:outerShdw blurRad="38100" dist="25400" dir="5400000" algn="ctr" rotWithShape="0">
                    <a:srgbClr val="6E747A">
                      <a:alpha val="43000"/>
                    </a:srgbClr>
                  </a:outerShdw>
                </a:effectLst>
              </a:rPr>
              <a:t>      </a:t>
            </a:r>
            <a:r>
              <a:rPr lang="ro-RO" sz="2400"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Detectoarele de fum și gaz în Curtea de Apel Cahul sunt instalate pentru prevenire și protecție contra incendiilor.</a:t>
            </a:r>
          </a:p>
          <a:p>
            <a:pPr algn="just"/>
            <a:r>
              <a:rPr lang="ro-RO" sz="2400"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ro-RO" sz="2400"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Instanța dispune de alarme anti-incendiu și de lumini semnalizatoare pentru evacuare în caz de urgență, planul de evacuare fiind amplasat la fiecare etaj al clădirii.</a:t>
            </a:r>
            <a:r>
              <a:rPr lang="ro-RO" sz="2400" b="1" dirty="0" smtClean="0">
                <a:ln w="0"/>
                <a:solidFill>
                  <a:schemeClr val="tx1"/>
                </a:solidFill>
                <a:effectLst>
                  <a:outerShdw blurRad="38100" dist="25400" dir="5400000" algn="ctr" rotWithShape="0">
                    <a:srgbClr val="6E747A">
                      <a:alpha val="43000"/>
                    </a:srgbClr>
                  </a:outerShdw>
                </a:effectLst>
              </a:rPr>
              <a:t/>
            </a:r>
            <a:br>
              <a:rPr lang="ro-RO" sz="2400" b="1" dirty="0" smtClean="0">
                <a:ln w="0"/>
                <a:solidFill>
                  <a:schemeClr val="tx1"/>
                </a:solidFill>
                <a:effectLst>
                  <a:outerShdw blurRad="38100" dist="25400" dir="5400000" algn="ctr" rotWithShape="0">
                    <a:srgbClr val="6E747A">
                      <a:alpha val="43000"/>
                    </a:srgbClr>
                  </a:outerShdw>
                </a:effectLst>
              </a:rPr>
            </a:br>
            <a:r>
              <a:rPr lang="ro-RO" sz="2400" b="1" dirty="0" smtClean="0">
                <a:ln w="0"/>
                <a:solidFill>
                  <a:schemeClr val="tx1"/>
                </a:solidFill>
                <a:effectLst>
                  <a:outerShdw blurRad="38100" dist="25400" dir="5400000" algn="ctr" rotWithShape="0">
                    <a:srgbClr val="6E747A">
                      <a:alpha val="43000"/>
                    </a:srgbClr>
                  </a:outerShdw>
                </a:effectLst>
              </a:rPr>
              <a:t>      </a:t>
            </a:r>
            <a:endParaRPr lang="ru-RU" sz="2400" b="1" dirty="0">
              <a:ln w="0"/>
              <a:solidFill>
                <a:schemeClr val="tx1"/>
              </a:solidFill>
              <a:effectLst>
                <a:outerShdw blurRad="38100" dist="25400" dir="5400000" algn="ctr" rotWithShape="0">
                  <a:srgbClr val="6E747A">
                    <a:alpha val="43000"/>
                  </a:srgbClr>
                </a:outerShdw>
              </a:effectLst>
            </a:endParaRPr>
          </a:p>
        </p:txBody>
      </p:sp>
      <p:pic>
        <p:nvPicPr>
          <p:cNvPr id="9" name="I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4274" y="4115893"/>
            <a:ext cx="3934946" cy="2623297"/>
          </a:xfrm>
          <a:prstGeom prst="rect">
            <a:avLst/>
          </a:prstGeom>
          <a:ln>
            <a:noFill/>
          </a:ln>
          <a:effectLst>
            <a:softEdge rad="112500"/>
          </a:effectLst>
        </p:spPr>
      </p:pic>
      <p:pic>
        <p:nvPicPr>
          <p:cNvPr id="10" name="Imagin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6929" y="3619500"/>
            <a:ext cx="3364979" cy="3097986"/>
          </a:xfrm>
          <a:prstGeom prst="rect">
            <a:avLst/>
          </a:prstGeom>
          <a:ln>
            <a:noFill/>
          </a:ln>
          <a:effectLst>
            <a:softEdge rad="112500"/>
          </a:effectLst>
        </p:spPr>
      </p:pic>
    </p:spTree>
    <p:extLst>
      <p:ext uri="{BB962C8B-B14F-4D97-AF65-F5344CB8AC3E}">
        <p14:creationId xmlns:p14="http://schemas.microsoft.com/office/powerpoint/2010/main" val="21889281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tăText 2"/>
          <p:cNvSpPr txBox="1"/>
          <p:nvPr/>
        </p:nvSpPr>
        <p:spPr>
          <a:xfrm>
            <a:off x="1518459" y="671614"/>
            <a:ext cx="9156408" cy="584775"/>
          </a:xfrm>
          <a:prstGeom prst="rect">
            <a:avLst/>
          </a:prstGeom>
          <a:noFill/>
          <a:ln>
            <a:noFill/>
          </a:ln>
        </p:spPr>
        <p:txBody>
          <a:bodyPr wrap="square" rtlCol="0">
            <a:spAutoFit/>
          </a:bodyPr>
          <a:lstStyle/>
          <a:p>
            <a:r>
              <a:rPr lang="ro-RO" sz="3200"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Securitatea dosarelor și a documentelor din arhivă</a:t>
            </a:r>
            <a:endParaRPr lang="pt-BR" sz="32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4" name="I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8583" y="1727201"/>
            <a:ext cx="7286396" cy="4857598"/>
          </a:xfrm>
          <a:prstGeom prst="rect">
            <a:avLst/>
          </a:prstGeom>
          <a:ln>
            <a:noFill/>
          </a:ln>
          <a:effectLst>
            <a:softEdge rad="112500"/>
          </a:effectLst>
        </p:spPr>
      </p:pic>
      <p:sp>
        <p:nvSpPr>
          <p:cNvPr id="8" name="CasetăText 7"/>
          <p:cNvSpPr txBox="1"/>
          <p:nvPr/>
        </p:nvSpPr>
        <p:spPr>
          <a:xfrm>
            <a:off x="137110" y="1893842"/>
            <a:ext cx="3361163" cy="452431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lnSpc>
                <a:spcPct val="150000"/>
              </a:lnSpc>
            </a:pPr>
            <a:r>
              <a:rPr lang="ro-RO"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Curtea de Apel Cahul dispune de arhivă. </a:t>
            </a:r>
          </a:p>
          <a:p>
            <a:pPr algn="just">
              <a:lnSpc>
                <a:spcPct val="150000"/>
              </a:lnSpc>
            </a:pPr>
            <a:r>
              <a:rPr lang="ro-RO"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ro-RO"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Dosarele penale și civile, materialele și alte documente se păstrează în arhivă după ani, conform numerelor de ordine. 	Securitatea arhivei este asigurată cu ușa din metal cu gratii și de sistem de supraveghere video.</a:t>
            </a:r>
          </a:p>
          <a:p>
            <a:r>
              <a:rPr lang="ro-RO" b="1" dirty="0">
                <a:ln w="0"/>
                <a:solidFill>
                  <a:schemeClr val="tx1"/>
                </a:solidFill>
                <a:effectLst>
                  <a:outerShdw blurRad="38100" dist="25400" dir="5400000" algn="ctr" rotWithShape="0">
                    <a:srgbClr val="6E747A">
                      <a:alpha val="43000"/>
                    </a:srgbClr>
                  </a:outerShdw>
                </a:effectLst>
              </a:rPr>
              <a:t> </a:t>
            </a:r>
            <a:r>
              <a:rPr lang="ro-RO" b="1" dirty="0" smtClean="0">
                <a:ln w="0"/>
                <a:solidFill>
                  <a:schemeClr val="tx1"/>
                </a:solidFill>
                <a:effectLst>
                  <a:outerShdw blurRad="38100" dist="25400" dir="5400000" algn="ctr" rotWithShape="0">
                    <a:srgbClr val="6E747A">
                      <a:alpha val="43000"/>
                    </a:srgbClr>
                  </a:outerShdw>
                </a:effectLst>
              </a:rPr>
              <a:t>          </a:t>
            </a:r>
            <a:endParaRPr lang="ru-RU" b="1"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8375081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tăText 2"/>
          <p:cNvSpPr txBox="1"/>
          <p:nvPr/>
        </p:nvSpPr>
        <p:spPr>
          <a:xfrm>
            <a:off x="2527301" y="175169"/>
            <a:ext cx="7708899" cy="584775"/>
          </a:xfrm>
          <a:prstGeom prst="rect">
            <a:avLst/>
          </a:prstGeom>
          <a:noFill/>
          <a:ln>
            <a:noFill/>
          </a:ln>
        </p:spPr>
        <p:txBody>
          <a:bodyPr wrap="square" rtlCol="0">
            <a:spAutoFit/>
          </a:bodyPr>
          <a:lstStyle/>
          <a:p>
            <a:r>
              <a:rPr lang="ro-RO" sz="3200"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Securitatea dosarelor și a documentelor</a:t>
            </a:r>
            <a:endParaRPr lang="pt-BR" sz="32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8" name="CasetăText 7"/>
          <p:cNvSpPr txBox="1"/>
          <p:nvPr/>
        </p:nvSpPr>
        <p:spPr>
          <a:xfrm>
            <a:off x="4673600" y="827634"/>
            <a:ext cx="6282575" cy="230832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ro-RO" sz="2400" b="1" dirty="0" smtClean="0">
                <a:ln w="0"/>
                <a:solidFill>
                  <a:schemeClr val="tx1"/>
                </a:solidFill>
                <a:effectLst>
                  <a:outerShdw blurRad="38100" dist="25400" dir="5400000" algn="ctr" rotWithShape="0">
                    <a:srgbClr val="6E747A">
                      <a:alpha val="43000"/>
                    </a:srgbClr>
                  </a:outerShdw>
                </a:effectLst>
              </a:rPr>
              <a:t>      </a:t>
            </a:r>
            <a:r>
              <a:rPr lang="ro-RO" sz="2400"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Curtea de Apel Cahul dispune de safeuri amplasate în birourile judecătorilor și birourile secretariatului instanței judecătorești, acestea la rândul său asigură păstrarea majorității dosarelor și a documentelor importante pe timp de noapte și în afara orelor de lucru.</a:t>
            </a:r>
            <a:endParaRPr lang="ru-RU" sz="2400"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10" name="Imagin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3203648"/>
            <a:ext cx="5311352" cy="3542181"/>
          </a:xfrm>
          <a:prstGeom prst="rect">
            <a:avLst/>
          </a:prstGeom>
          <a:ln>
            <a:noFill/>
          </a:ln>
          <a:effectLst>
            <a:softEdge rad="112500"/>
          </a:effectLst>
        </p:spPr>
      </p:pic>
      <p:pic>
        <p:nvPicPr>
          <p:cNvPr id="11" name="Imagin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0" y="827634"/>
            <a:ext cx="4343399" cy="2895599"/>
          </a:xfrm>
          <a:prstGeom prst="rect">
            <a:avLst/>
          </a:prstGeom>
          <a:ln>
            <a:noFill/>
          </a:ln>
          <a:effectLst>
            <a:softEdge rad="112500"/>
          </a:effectLst>
        </p:spPr>
      </p:pic>
      <p:pic>
        <p:nvPicPr>
          <p:cNvPr id="12" name="Imagin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759" y="3723233"/>
            <a:ext cx="4164995" cy="3022596"/>
          </a:xfrm>
          <a:prstGeom prst="rect">
            <a:avLst/>
          </a:prstGeom>
          <a:ln>
            <a:noFill/>
          </a:ln>
          <a:effectLst>
            <a:softEdge rad="112500"/>
          </a:effectLst>
        </p:spPr>
      </p:pic>
    </p:spTree>
    <p:extLst>
      <p:ext uri="{BB962C8B-B14F-4D97-AF65-F5344CB8AC3E}">
        <p14:creationId xmlns:p14="http://schemas.microsoft.com/office/powerpoint/2010/main" val="34683828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tăText 2"/>
          <p:cNvSpPr txBox="1"/>
          <p:nvPr/>
        </p:nvSpPr>
        <p:spPr>
          <a:xfrm>
            <a:off x="2829853" y="120537"/>
            <a:ext cx="7708899" cy="584775"/>
          </a:xfrm>
          <a:prstGeom prst="rect">
            <a:avLst/>
          </a:prstGeom>
          <a:noFill/>
          <a:ln>
            <a:noFill/>
          </a:ln>
        </p:spPr>
        <p:txBody>
          <a:bodyPr wrap="square" rtlCol="0">
            <a:spAutoFit/>
          </a:bodyPr>
          <a:lstStyle/>
          <a:p>
            <a:r>
              <a:rPr lang="ro-RO" sz="32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Securitatea software și </a:t>
            </a:r>
            <a:r>
              <a:rPr lang="ro-RO" sz="3200"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hardware</a:t>
            </a:r>
            <a:endParaRPr lang="ro-RO" sz="32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8" name="CasetăText 7"/>
          <p:cNvSpPr txBox="1"/>
          <p:nvPr/>
        </p:nvSpPr>
        <p:spPr>
          <a:xfrm>
            <a:off x="511902" y="726012"/>
            <a:ext cx="4469610" cy="16312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ro-RO" sz="2000" dirty="0" smtClean="0">
                <a:ln w="0"/>
                <a:solidFill>
                  <a:schemeClr val="tx1"/>
                </a:solidFill>
                <a:latin typeface="Times New Roman" panose="02020603050405020304" pitchFamily="18" charset="0"/>
                <a:cs typeface="Times New Roman" panose="02020603050405020304" pitchFamily="18" charset="0"/>
              </a:rPr>
              <a:t>     </a:t>
            </a:r>
            <a:r>
              <a:rPr lang="en-US" sz="2000" dirty="0" smtClean="0">
                <a:ln w="0"/>
                <a:solidFill>
                  <a:schemeClr val="tx1"/>
                </a:solidFill>
                <a:latin typeface="Times New Roman" panose="02020603050405020304" pitchFamily="18" charset="0"/>
                <a:cs typeface="Times New Roman" panose="02020603050405020304" pitchFamily="18" charset="0"/>
              </a:rPr>
              <a:t>     </a:t>
            </a:r>
            <a:r>
              <a:rPr lang="ro-RO" sz="2000" dirty="0" smtClean="0">
                <a:ln w="0"/>
                <a:solidFill>
                  <a:schemeClr val="tx1"/>
                </a:solidFill>
                <a:latin typeface="Times New Roman" panose="02020603050405020304" pitchFamily="18" charset="0"/>
                <a:cs typeface="Times New Roman" panose="02020603050405020304" pitchFamily="18" charset="0"/>
              </a:rPr>
              <a:t>Serverul Curții de Apel Cahul este amplasat într-un spațiu metalic. </a:t>
            </a:r>
          </a:p>
          <a:p>
            <a:pPr algn="just"/>
            <a:r>
              <a:rPr lang="ro-RO" sz="2000" dirty="0" smtClean="0">
                <a:ln w="0"/>
                <a:solidFill>
                  <a:schemeClr val="tx1"/>
                </a:solidFill>
                <a:latin typeface="Times New Roman" panose="02020603050405020304" pitchFamily="18" charset="0"/>
                <a:cs typeface="Times New Roman" panose="02020603050405020304" pitchFamily="18" charset="0"/>
              </a:rPr>
              <a:t>	Totodată serverul este asigurat cu sistem integrat de ventilare și sistem </a:t>
            </a:r>
            <a:r>
              <a:rPr lang="ro-RO" sz="2000" dirty="0">
                <a:ln w="0"/>
                <a:solidFill>
                  <a:schemeClr val="tx1"/>
                </a:solidFill>
                <a:latin typeface="Times New Roman" panose="02020603050405020304" pitchFamily="18" charset="0"/>
                <a:cs typeface="Times New Roman" panose="02020603050405020304" pitchFamily="18" charset="0"/>
              </a:rPr>
              <a:t>de aer </a:t>
            </a:r>
            <a:r>
              <a:rPr lang="ro-RO" sz="2000" dirty="0" smtClean="0">
                <a:ln w="0"/>
                <a:solidFill>
                  <a:schemeClr val="tx1"/>
                </a:solidFill>
                <a:latin typeface="Times New Roman" panose="02020603050405020304" pitchFamily="18" charset="0"/>
                <a:cs typeface="Times New Roman" panose="02020603050405020304" pitchFamily="18" charset="0"/>
              </a:rPr>
              <a:t>condiționat pentru buna funcționare.</a:t>
            </a:r>
            <a:endParaRPr lang="ru-RU" sz="2000" dirty="0">
              <a:ln w="0"/>
              <a:solidFill>
                <a:schemeClr val="tx1"/>
              </a:solidFill>
              <a:latin typeface="Times New Roman" panose="02020603050405020304" pitchFamily="18" charset="0"/>
              <a:cs typeface="Times New Roman" panose="02020603050405020304" pitchFamily="18" charset="0"/>
            </a:endParaRPr>
          </a:p>
        </p:txBody>
      </p:sp>
      <p:pic>
        <p:nvPicPr>
          <p:cNvPr id="10" name="Imagin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1849" y="2400270"/>
            <a:ext cx="5924703" cy="3949802"/>
          </a:xfrm>
          <a:prstGeom prst="rect">
            <a:avLst/>
          </a:prstGeom>
          <a:ln>
            <a:noFill/>
          </a:ln>
          <a:effectLst>
            <a:softEdge rad="112500"/>
          </a:effectLst>
        </p:spPr>
      </p:pic>
      <p:pic>
        <p:nvPicPr>
          <p:cNvPr id="12" name="Imagin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98" y="3325405"/>
            <a:ext cx="1403461" cy="2099533"/>
          </a:xfrm>
          <a:prstGeom prst="rect">
            <a:avLst/>
          </a:prstGeom>
          <a:ln>
            <a:noFill/>
          </a:ln>
          <a:effectLst>
            <a:softEdge rad="112500"/>
          </a:effectLst>
        </p:spPr>
      </p:pic>
      <p:sp>
        <p:nvSpPr>
          <p:cNvPr id="7" name="CasetăText 6"/>
          <p:cNvSpPr txBox="1"/>
          <p:nvPr/>
        </p:nvSpPr>
        <p:spPr>
          <a:xfrm>
            <a:off x="1523691" y="5008485"/>
            <a:ext cx="3457821" cy="193899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ro-RO" sz="2000" dirty="0" smtClean="0">
                <a:ln w="0"/>
                <a:solidFill>
                  <a:schemeClr val="tx1"/>
                </a:solidFill>
                <a:latin typeface="Times New Roman" panose="02020603050405020304" pitchFamily="18" charset="0"/>
                <a:cs typeface="Times New Roman" panose="02020603050405020304" pitchFamily="18" charset="0"/>
              </a:rPr>
              <a:t>     </a:t>
            </a:r>
            <a:r>
              <a:rPr lang="en-US" sz="2000" dirty="0" smtClean="0">
                <a:ln w="0"/>
                <a:solidFill>
                  <a:schemeClr val="tx1"/>
                </a:solidFill>
                <a:latin typeface="Times New Roman" panose="02020603050405020304" pitchFamily="18" charset="0"/>
                <a:cs typeface="Times New Roman" panose="02020603050405020304" pitchFamily="18" charset="0"/>
              </a:rPr>
              <a:t>    </a:t>
            </a:r>
            <a:r>
              <a:rPr lang="ro-RO" sz="2000" dirty="0" smtClean="0">
                <a:ln w="0"/>
                <a:solidFill>
                  <a:schemeClr val="tx1"/>
                </a:solidFill>
                <a:latin typeface="Times New Roman" panose="02020603050405020304" pitchFamily="18" charset="0"/>
                <a:cs typeface="Times New Roman" panose="02020603050405020304" pitchFamily="18" charset="0"/>
              </a:rPr>
              <a:t> </a:t>
            </a:r>
            <a:r>
              <a:rPr lang="en-US" sz="2000" dirty="0" smtClean="0">
                <a:ln w="0"/>
                <a:solidFill>
                  <a:schemeClr val="tx1"/>
                </a:solidFill>
                <a:latin typeface="Times New Roman" panose="02020603050405020304" pitchFamily="18" charset="0"/>
                <a:cs typeface="Times New Roman" panose="02020603050405020304" pitchFamily="18" charset="0"/>
              </a:rPr>
              <a:t>Securitate software a </a:t>
            </a:r>
            <a:r>
              <a:rPr lang="ro-RO" sz="2000" dirty="0" smtClean="0">
                <a:ln w="0"/>
                <a:solidFill>
                  <a:schemeClr val="tx1"/>
                </a:solidFill>
                <a:latin typeface="Times New Roman" panose="02020603050405020304" pitchFamily="18" charset="0"/>
                <a:cs typeface="Times New Roman" panose="02020603050405020304" pitchFamily="18" charset="0"/>
              </a:rPr>
              <a:t>PC-urilor și a laptopurilor</a:t>
            </a:r>
            <a:r>
              <a:rPr lang="en-US" sz="2000" dirty="0" smtClean="0">
                <a:ln w="0"/>
                <a:solidFill>
                  <a:schemeClr val="tx1"/>
                </a:solidFill>
                <a:latin typeface="Times New Roman" panose="02020603050405020304" pitchFamily="18" charset="0"/>
                <a:cs typeface="Times New Roman" panose="02020603050405020304" pitchFamily="18" charset="0"/>
              </a:rPr>
              <a:t> </a:t>
            </a:r>
            <a:r>
              <a:rPr lang="ro-RO" sz="2000" dirty="0" smtClean="0">
                <a:ln w="0"/>
                <a:solidFill>
                  <a:schemeClr val="tx1"/>
                </a:solidFill>
                <a:latin typeface="Times New Roman" panose="02020603050405020304" pitchFamily="18" charset="0"/>
                <a:cs typeface="Times New Roman" panose="02020603050405020304" pitchFamily="18" charset="0"/>
              </a:rPr>
              <a:t>în instanță este asigurată </a:t>
            </a:r>
            <a:r>
              <a:rPr lang="ro-RO" sz="2000" dirty="0">
                <a:ln w="0"/>
                <a:solidFill>
                  <a:schemeClr val="tx1"/>
                </a:solidFill>
                <a:latin typeface="Times New Roman" panose="02020603050405020304" pitchFamily="18" charset="0"/>
                <a:cs typeface="Times New Roman" panose="02020603050405020304" pitchFamily="18" charset="0"/>
              </a:rPr>
              <a:t>de </a:t>
            </a:r>
            <a:r>
              <a:rPr lang="ro-RO" sz="2000" dirty="0" smtClean="0">
                <a:ln w="0"/>
                <a:solidFill>
                  <a:schemeClr val="tx1"/>
                </a:solidFill>
                <a:latin typeface="Times New Roman" panose="02020603050405020304" pitchFamily="18" charset="0"/>
                <a:cs typeface="Times New Roman" panose="02020603050405020304" pitchFamily="18" charset="0"/>
              </a:rPr>
              <a:t>firewall și antivirus performant, care permanent actualizează baza de date a virușilor.</a:t>
            </a:r>
            <a:endParaRPr lang="ru-RU" sz="2000" dirty="0">
              <a:ln w="0"/>
              <a:solidFill>
                <a:schemeClr val="tx1"/>
              </a:solidFill>
              <a:latin typeface="Times New Roman" panose="02020603050405020304" pitchFamily="18" charset="0"/>
              <a:cs typeface="Times New Roman" panose="02020603050405020304" pitchFamily="18" charset="0"/>
            </a:endParaRPr>
          </a:p>
        </p:txBody>
      </p:sp>
      <p:sp>
        <p:nvSpPr>
          <p:cNvPr id="9" name="CasetăText 8"/>
          <p:cNvSpPr txBox="1"/>
          <p:nvPr/>
        </p:nvSpPr>
        <p:spPr>
          <a:xfrm>
            <a:off x="1596044" y="2377928"/>
            <a:ext cx="3385468" cy="255454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ro-RO" sz="2000"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În instanță, toate PC-urile sunt asigurate cu UPS-suri, care </a:t>
            </a:r>
            <a:r>
              <a:rPr lang="ro-RO" sz="2000"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protejează contra </a:t>
            </a:r>
            <a:r>
              <a:rPr lang="ro-RO" sz="2000"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căderii </a:t>
            </a:r>
            <a:r>
              <a:rPr lang="ro-RO" sz="2000"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de </a:t>
            </a:r>
            <a:r>
              <a:rPr lang="ro-RO" sz="2000"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tensiune electrică, la fel acestea protejează informația oferind posibilitatea de a o salva în caz de întrerupere a electricității.</a:t>
            </a:r>
            <a:endParaRPr lang="ru-RU" sz="2000"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1" name="CasetăText 10"/>
          <p:cNvSpPr txBox="1"/>
          <p:nvPr/>
        </p:nvSpPr>
        <p:spPr>
          <a:xfrm>
            <a:off x="5351849" y="1033789"/>
            <a:ext cx="4374193" cy="1323439"/>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ro-RO" sz="2000" b="1" dirty="0" smtClean="0">
                <a:ln w="0"/>
                <a:solidFill>
                  <a:schemeClr val="tx1"/>
                </a:solidFill>
                <a:effectLst>
                  <a:outerShdw blurRad="38100" dist="25400" dir="5400000" algn="ctr" rotWithShape="0">
                    <a:srgbClr val="6E747A">
                      <a:alpha val="43000"/>
                    </a:srgbClr>
                  </a:outerShdw>
                </a:effectLst>
              </a:rPr>
              <a:t>     </a:t>
            </a:r>
            <a:r>
              <a:rPr lang="en-US" sz="2000" b="1" dirty="0" smtClean="0">
                <a:ln w="0"/>
                <a:solidFill>
                  <a:schemeClr val="tx1"/>
                </a:solidFill>
                <a:effectLst>
                  <a:outerShdw blurRad="38100" dist="25400" dir="5400000" algn="ctr" rotWithShape="0">
                    <a:srgbClr val="6E747A">
                      <a:alpha val="43000"/>
                    </a:srgbClr>
                  </a:outerShdw>
                </a:effectLst>
              </a:rPr>
              <a:t>    </a:t>
            </a:r>
            <a:r>
              <a:rPr lang="ro-RO" sz="2000" b="1" dirty="0" smtClean="0">
                <a:ln w="0"/>
                <a:solidFill>
                  <a:schemeClr val="tx1"/>
                </a:solidFill>
                <a:effectLst>
                  <a:outerShdw blurRad="38100" dist="25400" dir="5400000" algn="ctr" rotWithShape="0">
                    <a:srgbClr val="6E747A">
                      <a:alpha val="43000"/>
                    </a:srgbClr>
                  </a:outerShdw>
                </a:effectLst>
              </a:rPr>
              <a:t> </a:t>
            </a:r>
            <a:r>
              <a:rPr lang="ro-RO" sz="2000" dirty="0" smtClean="0">
                <a:ln w="0"/>
                <a:solidFill>
                  <a:schemeClr val="tx1"/>
                </a:solidFill>
                <a:latin typeface="Times New Roman" panose="02020603050405020304" pitchFamily="18" charset="0"/>
                <a:cs typeface="Times New Roman" panose="02020603050405020304" pitchFamily="18" charset="0"/>
              </a:rPr>
              <a:t>Suportul tehnic la problemele de software și hardware îl </a:t>
            </a:r>
            <a:r>
              <a:rPr lang="ro-RO" sz="2000" dirty="0" smtClean="0">
                <a:ln w="0"/>
                <a:solidFill>
                  <a:schemeClr val="tx1"/>
                </a:solidFill>
                <a:latin typeface="Times New Roman" panose="02020603050405020304" pitchFamily="18" charset="0"/>
                <a:cs typeface="Times New Roman" panose="02020603050405020304" pitchFamily="18" charset="0"/>
              </a:rPr>
              <a:t>asigură </a:t>
            </a:r>
            <a:r>
              <a:rPr lang="it-IT" sz="2000" dirty="0" smtClean="0">
                <a:ln w="0"/>
                <a:solidFill>
                  <a:schemeClr val="tx1"/>
                </a:solidFill>
                <a:latin typeface="Times New Roman" panose="02020603050405020304" pitchFamily="18" charset="0"/>
                <a:cs typeface="Times New Roman" panose="02020603050405020304" pitchFamily="18" charset="0"/>
              </a:rPr>
              <a:t>Serviciul </a:t>
            </a:r>
            <a:r>
              <a:rPr lang="it-IT" sz="2000" dirty="0">
                <a:ln w="0"/>
                <a:solidFill>
                  <a:schemeClr val="tx1"/>
                </a:solidFill>
                <a:latin typeface="Times New Roman" panose="02020603050405020304" pitchFamily="18" charset="0"/>
                <a:cs typeface="Times New Roman" panose="02020603050405020304" pitchFamily="18" charset="0"/>
              </a:rPr>
              <a:t>Tehnologia </a:t>
            </a:r>
            <a:r>
              <a:rPr lang="it-IT" sz="2000" dirty="0" smtClean="0">
                <a:ln w="0"/>
                <a:solidFill>
                  <a:schemeClr val="tx1"/>
                </a:solidFill>
                <a:latin typeface="Times New Roman" panose="02020603050405020304" pitchFamily="18" charset="0"/>
                <a:cs typeface="Times New Roman" panose="02020603050405020304" pitchFamily="18" charset="0"/>
              </a:rPr>
              <a:t>Informației</a:t>
            </a:r>
            <a:r>
              <a:rPr lang="ro-MD" sz="2000" dirty="0" smtClean="0">
                <a:ln w="0"/>
                <a:solidFill>
                  <a:schemeClr val="tx1"/>
                </a:solidFill>
                <a:latin typeface="Times New Roman" panose="02020603050405020304" pitchFamily="18" charset="0"/>
                <a:cs typeface="Times New Roman" panose="02020603050405020304" pitchFamily="18" charset="0"/>
              </a:rPr>
              <a:t> </a:t>
            </a:r>
            <a:r>
              <a:rPr lang="it-IT" sz="2000" dirty="0" smtClean="0">
                <a:ln w="0"/>
                <a:solidFill>
                  <a:schemeClr val="tx1"/>
                </a:solidFill>
                <a:latin typeface="Times New Roman" panose="02020603050405020304" pitchFamily="18" charset="0"/>
                <a:cs typeface="Times New Roman" panose="02020603050405020304" pitchFamily="18" charset="0"/>
              </a:rPr>
              <a:t>și </a:t>
            </a:r>
            <a:r>
              <a:rPr lang="it-IT" sz="2000" dirty="0">
                <a:ln w="0"/>
                <a:solidFill>
                  <a:schemeClr val="tx1"/>
                </a:solidFill>
                <a:latin typeface="Times New Roman" panose="02020603050405020304" pitchFamily="18" charset="0"/>
                <a:cs typeface="Times New Roman" panose="02020603050405020304" pitchFamily="18" charset="0"/>
              </a:rPr>
              <a:t>Securitate Cibernetică</a:t>
            </a:r>
            <a:r>
              <a:rPr lang="ro-RO" sz="2000" dirty="0" smtClean="0">
                <a:ln w="0"/>
                <a:solidFill>
                  <a:schemeClr val="tx1"/>
                </a:solidFill>
                <a:latin typeface="Times New Roman" panose="02020603050405020304" pitchFamily="18" charset="0"/>
                <a:cs typeface="Times New Roman" panose="02020603050405020304" pitchFamily="18" charset="0"/>
              </a:rPr>
              <a:t>.</a:t>
            </a:r>
            <a:endParaRPr lang="ru-RU" sz="2000" dirty="0">
              <a:ln w="0"/>
              <a:solidFill>
                <a:schemeClr val="tx1"/>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8796" y="605847"/>
            <a:ext cx="1905000" cy="1905000"/>
          </a:xfrm>
          <a:prstGeom prst="rect">
            <a:avLst/>
          </a:prstGeom>
        </p:spPr>
      </p:pic>
    </p:spTree>
    <p:extLst>
      <p:ext uri="{BB962C8B-B14F-4D97-AF65-F5344CB8AC3E}">
        <p14:creationId xmlns:p14="http://schemas.microsoft.com/office/powerpoint/2010/main" val="22790787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979381" y="254374"/>
            <a:ext cx="8455309" cy="457658"/>
          </a:xfrm>
        </p:spPr>
        <p:txBody>
          <a:bodyPr>
            <a:noAutofit/>
          </a:bodyPr>
          <a:lstStyle/>
          <a:p>
            <a:r>
              <a:rPr lang="ro-RO" sz="2800" b="1" dirty="0" smtClean="0">
                <a:ln w="0"/>
                <a:effectLst>
                  <a:outerShdw blurRad="38100" dist="25400" dir="5400000" algn="ctr" rotWithShape="0">
                    <a:srgbClr val="6E747A">
                      <a:alpha val="43000"/>
                    </a:srgbClr>
                  </a:outerShdw>
                </a:effectLst>
                <a:latin typeface="+mn-lt"/>
                <a:ea typeface="+mn-ea"/>
                <a:cs typeface="+mn-cs"/>
              </a:rPr>
              <a:t/>
            </a:r>
            <a:br>
              <a:rPr lang="ro-RO" sz="2800" b="1" dirty="0" smtClean="0">
                <a:ln w="0"/>
                <a:effectLst>
                  <a:outerShdw blurRad="38100" dist="25400" dir="5400000" algn="ctr" rotWithShape="0">
                    <a:srgbClr val="6E747A">
                      <a:alpha val="43000"/>
                    </a:srgbClr>
                  </a:outerShdw>
                </a:effectLst>
                <a:latin typeface="+mn-lt"/>
                <a:ea typeface="+mn-ea"/>
                <a:cs typeface="+mn-cs"/>
              </a:rPr>
            </a:br>
            <a:r>
              <a:rPr lang="ro-RO" sz="2800" b="1" dirty="0" smtClean="0">
                <a:ln w="0"/>
                <a:effectLst>
                  <a:outerShdw blurRad="38100" dist="25400" dir="5400000" algn="ctr" rotWithShape="0">
                    <a:srgbClr val="6E747A">
                      <a:alpha val="43000"/>
                    </a:srgbClr>
                  </a:outerShdw>
                </a:effectLst>
                <a:latin typeface="+mn-lt"/>
                <a:ea typeface="+mn-ea"/>
                <a:cs typeface="+mn-cs"/>
              </a:rPr>
              <a:t/>
            </a:r>
            <a:br>
              <a:rPr lang="ro-RO" sz="2800" b="1" dirty="0" smtClean="0">
                <a:ln w="0"/>
                <a:effectLst>
                  <a:outerShdw blurRad="38100" dist="25400" dir="5400000" algn="ctr" rotWithShape="0">
                    <a:srgbClr val="6E747A">
                      <a:alpha val="43000"/>
                    </a:srgbClr>
                  </a:outerShdw>
                </a:effectLst>
                <a:latin typeface="+mn-lt"/>
                <a:ea typeface="+mn-ea"/>
                <a:cs typeface="+mn-cs"/>
              </a:rPr>
            </a:br>
            <a:r>
              <a:rPr lang="ro-RO" sz="2800" b="1" dirty="0" smtClean="0">
                <a:ln w="0"/>
                <a:effectLst>
                  <a:outerShdw blurRad="38100" dist="25400" dir="5400000" algn="ctr" rotWithShape="0">
                    <a:srgbClr val="6E747A">
                      <a:alpha val="43000"/>
                    </a:srgbClr>
                  </a:outerShdw>
                </a:effectLst>
                <a:latin typeface="+mn-lt"/>
                <a:ea typeface="+mn-ea"/>
                <a:cs typeface="+mn-cs"/>
              </a:rPr>
              <a:t>Curtea </a:t>
            </a:r>
            <a:r>
              <a:rPr lang="ro-RO" sz="2800" b="1" dirty="0">
                <a:ln w="0"/>
                <a:effectLst>
                  <a:outerShdw blurRad="38100" dist="25400" dir="5400000" algn="ctr" rotWithShape="0">
                    <a:srgbClr val="6E747A">
                      <a:alpha val="43000"/>
                    </a:srgbClr>
                  </a:outerShdw>
                </a:effectLst>
                <a:latin typeface="+mn-lt"/>
                <a:ea typeface="+mn-ea"/>
                <a:cs typeface="+mn-cs"/>
              </a:rPr>
              <a:t>de Apel Cahul</a:t>
            </a:r>
            <a:r>
              <a:rPr lang="en-US" sz="2800" b="1" dirty="0">
                <a:ln w="0"/>
                <a:effectLst>
                  <a:outerShdw blurRad="38100" dist="25400" dir="5400000" algn="ctr" rotWithShape="0">
                    <a:srgbClr val="6E747A">
                      <a:alpha val="43000"/>
                    </a:srgbClr>
                  </a:outerShdw>
                </a:effectLst>
                <a:latin typeface="+mn-lt"/>
                <a:ea typeface="+mn-ea"/>
                <a:cs typeface="+mn-cs"/>
              </a:rPr>
              <a:t> – </a:t>
            </a:r>
            <a:r>
              <a:rPr lang="ro-RO" sz="2800" b="1" dirty="0">
                <a:ln w="0"/>
                <a:effectLst>
                  <a:outerShdw blurRad="38100" dist="25400" dir="5400000" algn="ctr" rotWithShape="0">
                    <a:srgbClr val="6E747A">
                      <a:alpha val="43000"/>
                    </a:srgbClr>
                  </a:outerShdw>
                </a:effectLst>
                <a:latin typeface="+mn-lt"/>
                <a:ea typeface="+mn-ea"/>
                <a:cs typeface="+mn-cs"/>
              </a:rPr>
              <a:t>instituție a sistemului judiciar </a:t>
            </a:r>
            <a:endParaRPr lang="ru-RU" sz="2800" b="1" dirty="0">
              <a:ln w="0"/>
              <a:effectLst>
                <a:outerShdw blurRad="38100" dist="25400" dir="5400000" algn="ctr" rotWithShape="0">
                  <a:srgbClr val="6E747A">
                    <a:alpha val="43000"/>
                  </a:srgbClr>
                </a:outerShdw>
              </a:effectLst>
              <a:latin typeface="+mn-lt"/>
              <a:ea typeface="+mn-ea"/>
              <a:cs typeface="+mn-cs"/>
            </a:endParaRPr>
          </a:p>
        </p:txBody>
      </p:sp>
      <p:pic>
        <p:nvPicPr>
          <p:cNvPr id="16" name="Imagin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9178" y="774330"/>
            <a:ext cx="6086958" cy="3276661"/>
          </a:xfrm>
          <a:prstGeom prst="rect">
            <a:avLst/>
          </a:prstGeom>
          <a:ln>
            <a:noFill/>
          </a:ln>
          <a:effectLst>
            <a:softEdge rad="112500"/>
          </a:effectLst>
        </p:spPr>
      </p:pic>
      <p:sp>
        <p:nvSpPr>
          <p:cNvPr id="17" name="CasetăText 16"/>
          <p:cNvSpPr txBox="1"/>
          <p:nvPr/>
        </p:nvSpPr>
        <p:spPr>
          <a:xfrm>
            <a:off x="739751" y="574643"/>
            <a:ext cx="4027163" cy="6001643"/>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x-none" sz="1600" b="1" dirty="0">
                <a:ln w="0"/>
                <a:solidFill>
                  <a:schemeClr val="tx1"/>
                </a:solidFill>
                <a:effectLst>
                  <a:outerShdw blurRad="38100" dist="25400" dir="5400000" algn="ctr" rotWithShape="0">
                    <a:srgbClr val="6E747A">
                      <a:alpha val="43000"/>
                    </a:srgbClr>
                  </a:outerShdw>
                </a:effectLst>
              </a:rPr>
              <a:t> </a:t>
            </a:r>
            <a:r>
              <a:rPr lang="es-ES" sz="1600"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ro-RO" sz="1600"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1600"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endParaRPr lang="ro-MD" sz="1600"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algn="just"/>
            <a:r>
              <a:rPr lang="ro-RO" sz="1600"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Curtea de </a:t>
            </a:r>
            <a:r>
              <a:rPr lang="en-US" sz="1600"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a:t>
            </a:r>
            <a:r>
              <a:rPr lang="ro-RO" sz="1600"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pel Cahul este amplasată în or Cahul. În circumscripția Curții de Apel Cahul face parte judecători</a:t>
            </a:r>
            <a:r>
              <a:rPr lang="en-US" sz="1600"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a:t>
            </a:r>
            <a:r>
              <a:rPr lang="ro-RO" sz="1600"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Cahul</a:t>
            </a:r>
            <a:r>
              <a:rPr lang="en-US" sz="1600"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p>
          <a:p>
            <a:pPr algn="just"/>
            <a:r>
              <a:rPr lang="ro-RO" sz="1600"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Curtea de Apel Cahul, conform schemei de încadrare, dispune de 9 judecători. Numărul total de angajați ai Curții de Apel Cahul, cu excepția judecătorilor, constituie </a:t>
            </a:r>
            <a:r>
              <a:rPr lang="en-US" sz="1600"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42,5</a:t>
            </a:r>
            <a:r>
              <a:rPr lang="ro-RO" sz="1600"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unități de personal.</a:t>
            </a:r>
          </a:p>
          <a:p>
            <a:pPr algn="just"/>
            <a:r>
              <a:rPr lang="ro-RO" sz="1600"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Clădirea Curții de Apel Cahul are o suprafață de 304,5 m2, terenul aferent instanței are o suprafață de 0,0893 ha și suprafață construcției a</a:t>
            </a:r>
            <a:r>
              <a:rPr lang="en-US" sz="1600" dirty="0" err="1"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nex</a:t>
            </a:r>
            <a:r>
              <a:rPr lang="ro-MD" sz="1600"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ă</a:t>
            </a:r>
            <a:r>
              <a:rPr lang="ro-RO" sz="1600"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este de 62 m2</a:t>
            </a:r>
            <a:r>
              <a:rPr lang="x-none" sz="1600"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Instanța este construită în 2 nivele, fără subsol. Sunt 17 spații de oficiu, 1 spațiu public și 3 săli de ședințe.</a:t>
            </a:r>
          </a:p>
          <a:p>
            <a:pPr algn="just"/>
            <a:r>
              <a:rPr lang="x-none" sz="1600"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În anul 2005 s-au desfășurat lucrări de renovare generală a instanței.</a:t>
            </a:r>
          </a:p>
          <a:p>
            <a:pPr algn="just"/>
            <a:r>
              <a:rPr lang="ro-RO" sz="1600"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ro-RO" sz="1600"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În scopul securizării informației și a documentelor în evidență Curtea de </a:t>
            </a:r>
            <a:r>
              <a:rPr lang="ro-RO" sz="1600"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Apel </a:t>
            </a:r>
            <a:r>
              <a:rPr lang="ro-RO" sz="1600"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Cahul implementează Programul Integrat de Gestionare a Dosarelor și programul de înregistrare audio a ședințelor de judecată SRS ”Femida” din anul 2009.</a:t>
            </a:r>
            <a:r>
              <a:rPr lang="x-none" sz="1600"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endParaRPr lang="ru-RU" sz="1600"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8" name="CasetăText 17"/>
          <p:cNvSpPr txBox="1"/>
          <p:nvPr/>
        </p:nvSpPr>
        <p:spPr>
          <a:xfrm>
            <a:off x="4971442" y="4050991"/>
            <a:ext cx="5882430" cy="230832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1600"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1600"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ro-RO" sz="1600"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x-none" sz="1600"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Curtea </a:t>
            </a:r>
            <a:r>
              <a:rPr lang="x-none" sz="1600"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de Apel Cahul este organizată și funcționează efectiv și independent, în conformitate cu principiile stipulate de normele Constituției Republicii Moldova, cum ar fi: egalitatea cetățenilor în fața legii, prezumția nevinovăției, libertatea individuală și siguranța persoanei, numirea judecătorilor până la atingerea plafonului de vârstă, incompatibilitatea funcției de judecător  cu orice altă funcție publică sau </a:t>
            </a:r>
            <a:r>
              <a:rPr lang="x-none" sz="1600"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privată</a:t>
            </a:r>
            <a:r>
              <a:rPr lang="x-none" sz="1600"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caracterul public al dezbaterilor, caracterul obligatoriu al sentințelor și al altor hotărâri judecătorești definitive și nu în ultimul rând accesul liber la justiție.</a:t>
            </a:r>
            <a:endParaRPr lang="ru-RU" sz="1600"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59125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2865" y="1297334"/>
            <a:ext cx="4816704" cy="5269556"/>
          </a:xfrm>
          <a:prstGeom prst="rect">
            <a:avLst/>
          </a:prstGeom>
          <a:effectLst>
            <a:outerShdw blurRad="101600" dist="50800" dir="6180000" sx="105000" sy="105000" algn="ctr" rotWithShape="0">
              <a:srgbClr val="000000">
                <a:alpha val="64000"/>
              </a:srgbClr>
            </a:outerShdw>
          </a:effectLst>
        </p:spPr>
      </p:pic>
      <p:sp>
        <p:nvSpPr>
          <p:cNvPr id="2" name="Titlu 1"/>
          <p:cNvSpPr>
            <a:spLocks noGrp="1"/>
          </p:cNvSpPr>
          <p:nvPr>
            <p:ph type="title"/>
          </p:nvPr>
        </p:nvSpPr>
        <p:spPr>
          <a:xfrm>
            <a:off x="980665" y="55454"/>
            <a:ext cx="9692640" cy="847260"/>
          </a:xfrm>
        </p:spPr>
        <p:txBody>
          <a:bodyPr>
            <a:noAutofit/>
          </a:bodyPr>
          <a:lstStyle/>
          <a:p>
            <a:pPr algn="ctr"/>
            <a:r>
              <a:rPr lang="ro-RO" sz="3600" b="1" dirty="0">
                <a:ln w="0"/>
                <a:effectLst>
                  <a:outerShdw blurRad="38100" dist="25400" dir="5400000" algn="ctr" rotWithShape="0">
                    <a:srgbClr val="6E747A">
                      <a:alpha val="43000"/>
                    </a:srgbClr>
                  </a:outerShdw>
                </a:effectLst>
                <a:latin typeface="+mn-lt"/>
                <a:ea typeface="+mn-ea"/>
                <a:cs typeface="+mn-cs"/>
              </a:rPr>
              <a:t>Particularitățile </a:t>
            </a:r>
            <a:r>
              <a:rPr lang="ro-RO" sz="3600" b="1" dirty="0">
                <a:ln w="0"/>
                <a:effectLst>
                  <a:outerShdw blurRad="38100" dist="25400" dir="5400000" algn="ctr" rotWithShape="0">
                    <a:srgbClr val="6E747A">
                      <a:alpha val="43000"/>
                    </a:srgbClr>
                  </a:outerShdw>
                </a:effectLst>
                <a:latin typeface="Times New Roman" panose="02020603050405020304" pitchFamily="18" charset="0"/>
                <a:ea typeface="+mn-ea"/>
                <a:cs typeface="Times New Roman" panose="02020603050405020304" pitchFamily="18" charset="0"/>
              </a:rPr>
              <a:t>accesului</a:t>
            </a:r>
            <a:r>
              <a:rPr lang="en-US" sz="3600" b="1" dirty="0">
                <a:ln w="0"/>
                <a:effectLst>
                  <a:outerShdw blurRad="38100" dist="25400" dir="5400000" algn="ctr" rotWithShape="0">
                    <a:srgbClr val="6E747A">
                      <a:alpha val="43000"/>
                    </a:srgbClr>
                  </a:outerShdw>
                </a:effectLst>
                <a:latin typeface="+mn-lt"/>
                <a:ea typeface="+mn-ea"/>
                <a:cs typeface="+mn-cs"/>
              </a:rPr>
              <a:t> </a:t>
            </a:r>
            <a:r>
              <a:rPr lang="ro-RO" sz="3600" b="1" dirty="0">
                <a:ln w="0"/>
                <a:effectLst>
                  <a:outerShdw blurRad="38100" dist="25400" dir="5400000" algn="ctr" rotWithShape="0">
                    <a:srgbClr val="6E747A">
                      <a:alpha val="43000"/>
                    </a:srgbClr>
                  </a:outerShdw>
                </a:effectLst>
                <a:latin typeface="+mn-lt"/>
                <a:ea typeface="+mn-ea"/>
                <a:cs typeface="+mn-cs"/>
              </a:rPr>
              <a:t>în Curtea de Apel Cahul</a:t>
            </a:r>
            <a:endParaRPr lang="ru-RU" sz="3600" b="1" dirty="0">
              <a:ln w="0"/>
              <a:effectLst>
                <a:outerShdw blurRad="38100" dist="25400" dir="5400000" algn="ctr" rotWithShape="0">
                  <a:srgbClr val="6E747A">
                    <a:alpha val="43000"/>
                  </a:srgbClr>
                </a:outerShdw>
              </a:effectLst>
              <a:latin typeface="+mn-lt"/>
              <a:ea typeface="+mn-ea"/>
              <a:cs typeface="+mn-cs"/>
            </a:endParaRPr>
          </a:p>
        </p:txBody>
      </p:sp>
      <p:sp>
        <p:nvSpPr>
          <p:cNvPr id="3" name="Substituent conținut 2"/>
          <p:cNvSpPr>
            <a:spLocks noGrp="1"/>
          </p:cNvSpPr>
          <p:nvPr>
            <p:ph idx="1"/>
          </p:nvPr>
        </p:nvSpPr>
        <p:spPr>
          <a:xfrm>
            <a:off x="2256533" y="1297334"/>
            <a:ext cx="6524367" cy="2876082"/>
          </a:xfrm>
        </p:spPr>
        <p:txBody>
          <a:bodyPr>
            <a:noAutofit/>
          </a:bodyPr>
          <a:lstStyle/>
          <a:p>
            <a:r>
              <a:rPr lang="ro-RO" sz="2400" dirty="0" smtClean="0">
                <a:solidFill>
                  <a:schemeClr val="tx1"/>
                </a:solidFill>
                <a:latin typeface="Times New Roman" panose="02020603050405020304" pitchFamily="18" charset="0"/>
                <a:cs typeface="Times New Roman" panose="02020603050405020304" pitchFamily="18" charset="0"/>
              </a:rPr>
              <a:t>Securitatea în cadrul Curții de Apel Cahul este  asigurată de către Î.S</a:t>
            </a:r>
            <a:r>
              <a:rPr lang="ro-RO" sz="2400" dirty="0">
                <a:solidFill>
                  <a:schemeClr val="tx1"/>
                </a:solidFill>
                <a:latin typeface="Times New Roman" panose="02020603050405020304" pitchFamily="18" charset="0"/>
                <a:cs typeface="Times New Roman" panose="02020603050405020304" pitchFamily="18" charset="0"/>
              </a:rPr>
              <a:t>. </a:t>
            </a:r>
            <a:r>
              <a:rPr lang="ro-RO" sz="2400" dirty="0" smtClean="0">
                <a:solidFill>
                  <a:schemeClr val="tx1"/>
                </a:solidFill>
                <a:latin typeface="Times New Roman" panose="02020603050405020304" pitchFamily="18" charset="0"/>
                <a:cs typeface="Times New Roman" panose="02020603050405020304" pitchFamily="18" charset="0"/>
              </a:rPr>
              <a:t>”SERVICII PAZĂ DE STAT”     a MAI, care prin folosirea sistemului de monitorizare video și a detectoarelor de metale, asigură: </a:t>
            </a:r>
            <a:br>
              <a:rPr lang="ro-RO" sz="2400" dirty="0" smtClean="0">
                <a:solidFill>
                  <a:schemeClr val="tx1"/>
                </a:solidFill>
                <a:latin typeface="Times New Roman" panose="02020603050405020304" pitchFamily="18" charset="0"/>
                <a:cs typeface="Times New Roman" panose="02020603050405020304" pitchFamily="18" charset="0"/>
              </a:rPr>
            </a:br>
            <a:r>
              <a:rPr lang="ro-RO" sz="2400" dirty="0" smtClean="0">
                <a:solidFill>
                  <a:schemeClr val="tx1"/>
                </a:solidFill>
                <a:latin typeface="Times New Roman" panose="02020603050405020304" pitchFamily="18" charset="0"/>
                <a:cs typeface="Times New Roman" panose="02020603050405020304" pitchFamily="18" charset="0"/>
              </a:rPr>
              <a:t/>
            </a:r>
            <a:br>
              <a:rPr lang="ro-RO" sz="2400" dirty="0" smtClean="0">
                <a:solidFill>
                  <a:schemeClr val="tx1"/>
                </a:solidFill>
                <a:latin typeface="Times New Roman" panose="02020603050405020304" pitchFamily="18" charset="0"/>
                <a:cs typeface="Times New Roman" panose="02020603050405020304" pitchFamily="18" charset="0"/>
              </a:rPr>
            </a:br>
            <a:r>
              <a:rPr lang="ro-RO" sz="2400" dirty="0" smtClean="0">
                <a:solidFill>
                  <a:schemeClr val="tx1"/>
                </a:solidFill>
                <a:latin typeface="Times New Roman" panose="02020603050405020304" pitchFamily="18" charset="0"/>
                <a:cs typeface="Times New Roman" panose="02020603050405020304" pitchFamily="18" charset="0"/>
              </a:rPr>
              <a:t>- controlul accesului în incinta instanței judecătorești;</a:t>
            </a:r>
            <a:br>
              <a:rPr lang="ro-RO" sz="2400" dirty="0" smtClean="0">
                <a:solidFill>
                  <a:schemeClr val="tx1"/>
                </a:solidFill>
                <a:latin typeface="Times New Roman" panose="02020603050405020304" pitchFamily="18" charset="0"/>
                <a:cs typeface="Times New Roman" panose="02020603050405020304" pitchFamily="18" charset="0"/>
              </a:rPr>
            </a:br>
            <a:r>
              <a:rPr lang="ro-RO" sz="2400" dirty="0" smtClean="0">
                <a:solidFill>
                  <a:schemeClr val="tx1"/>
                </a:solidFill>
                <a:latin typeface="Times New Roman" panose="02020603050405020304" pitchFamily="18" charset="0"/>
                <a:cs typeface="Times New Roman" panose="02020603050405020304" pitchFamily="18" charset="0"/>
              </a:rPr>
              <a:t>- paza și protecția bunurilor și a edificiului Curții de Apel Cahul.</a:t>
            </a:r>
          </a:p>
          <a:p>
            <a:r>
              <a:rPr lang="ro-RO" sz="2400" dirty="0" smtClean="0">
                <a:solidFill>
                  <a:schemeClr val="tx1"/>
                </a:solidFill>
                <a:latin typeface="Times New Roman" panose="02020603050405020304" pitchFamily="18" charset="0"/>
                <a:cs typeface="Times New Roman" panose="02020603050405020304" pitchFamily="18" charset="0"/>
              </a:rPr>
              <a:t>Securitatea participanților la proces, ordinea publică în sediul instanței și la ședințele de judecată este asigurată de Poliția Judecătorească.</a:t>
            </a:r>
          </a:p>
          <a:p>
            <a:endParaRPr lang="ro-RO" sz="2400" dirty="0" smtClean="0">
              <a:solidFill>
                <a:schemeClr val="tx1"/>
              </a:solidFill>
            </a:endParaRPr>
          </a:p>
          <a:p>
            <a:endParaRPr lang="ro-RO" sz="2400" dirty="0" smtClean="0">
              <a:solidFill>
                <a:schemeClr val="tx1"/>
              </a:solidFill>
            </a:endParaRPr>
          </a:p>
        </p:txBody>
      </p:sp>
      <p:pic>
        <p:nvPicPr>
          <p:cNvPr id="5" name="I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27411">
            <a:off x="-49477" y="2374861"/>
            <a:ext cx="2060286" cy="1865230"/>
          </a:xfrm>
          <a:prstGeom prst="rect">
            <a:avLst/>
          </a:prstGeom>
          <a:effectLst>
            <a:glow>
              <a:schemeClr val="accent1">
                <a:alpha val="40000"/>
              </a:schemeClr>
            </a:glow>
            <a:outerShdw blurRad="101600" dir="6180000" sx="105000" sy="105000" algn="ctr" rotWithShape="0">
              <a:srgbClr val="000000">
                <a:alpha val="64000"/>
              </a:srgbClr>
            </a:outerShdw>
            <a:reflection stA="45000" endPos="0" dist="50800" dir="5400000" sy="-100000" algn="bl" rotWithShape="0"/>
          </a:effectLst>
          <a:scene3d>
            <a:camera prst="orthographicFront">
              <a:rot lat="0" lon="21000000" rev="0"/>
            </a:camera>
            <a:lightRig rig="threePt" dir="t"/>
          </a:scene3d>
        </p:spPr>
      </p:pic>
    </p:spTree>
    <p:extLst>
      <p:ext uri="{BB962C8B-B14F-4D97-AF65-F5344CB8AC3E}">
        <p14:creationId xmlns:p14="http://schemas.microsoft.com/office/powerpoint/2010/main" val="21153491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890" y="561633"/>
            <a:ext cx="4442263" cy="2961508"/>
          </a:xfrm>
          <a:prstGeom prst="rect">
            <a:avLst/>
          </a:prstGeom>
          <a:ln>
            <a:noFill/>
          </a:ln>
          <a:effectLst>
            <a:softEdge rad="112500"/>
          </a:effectLst>
        </p:spPr>
      </p:pic>
      <p:pic>
        <p:nvPicPr>
          <p:cNvPr id="4" name="I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590" y="587485"/>
            <a:ext cx="4272376" cy="2848250"/>
          </a:xfrm>
          <a:prstGeom prst="rect">
            <a:avLst/>
          </a:prstGeom>
          <a:ln>
            <a:noFill/>
          </a:ln>
          <a:effectLst>
            <a:softEdge rad="112500"/>
          </a:effectLst>
        </p:spPr>
      </p:pic>
      <p:pic>
        <p:nvPicPr>
          <p:cNvPr id="7" name="I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181" y="3523141"/>
            <a:ext cx="4690441" cy="3126961"/>
          </a:xfrm>
          <a:prstGeom prst="rect">
            <a:avLst/>
          </a:prstGeom>
          <a:ln>
            <a:noFill/>
          </a:ln>
          <a:effectLst>
            <a:softEdge rad="112500"/>
          </a:effectLst>
        </p:spPr>
      </p:pic>
      <p:pic>
        <p:nvPicPr>
          <p:cNvPr id="8" name="I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1758" y="3523141"/>
            <a:ext cx="4788039" cy="3192024"/>
          </a:xfrm>
          <a:prstGeom prst="rect">
            <a:avLst/>
          </a:prstGeom>
          <a:ln>
            <a:noFill/>
          </a:ln>
          <a:effectLst>
            <a:softEdge rad="112500"/>
          </a:effectLst>
        </p:spPr>
      </p:pic>
      <p:sp>
        <p:nvSpPr>
          <p:cNvPr id="9" name="CasetăText 8"/>
          <p:cNvSpPr txBox="1"/>
          <p:nvPr/>
        </p:nvSpPr>
        <p:spPr>
          <a:xfrm>
            <a:off x="233249" y="187375"/>
            <a:ext cx="10910745" cy="400110"/>
          </a:xfrm>
          <a:prstGeom prst="rect">
            <a:avLst/>
          </a:prstGeom>
          <a:noFill/>
        </p:spPr>
        <p:txBody>
          <a:bodyPr wrap="square" rtlCol="0">
            <a:spAutoFit/>
          </a:bodyPr>
          <a:lstStyle/>
          <a:p>
            <a:pPr algn="ctr"/>
            <a:r>
              <a:rPr lang="ro-RO" sz="2000"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Verificarea persoanei cu detectorul de metale portativ și static la obiecte interzise</a:t>
            </a:r>
            <a:endParaRPr lang="ru-RU" sz="20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53158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894" y="801170"/>
            <a:ext cx="4394429" cy="2929619"/>
          </a:xfrm>
          <a:prstGeom prst="rect">
            <a:avLst/>
          </a:prstGeom>
          <a:ln>
            <a:noFill/>
          </a:ln>
          <a:effectLst>
            <a:softEdge rad="112500"/>
          </a:effectLst>
        </p:spPr>
      </p:pic>
      <p:sp>
        <p:nvSpPr>
          <p:cNvPr id="3" name="CasetăText 2"/>
          <p:cNvSpPr txBox="1"/>
          <p:nvPr/>
        </p:nvSpPr>
        <p:spPr>
          <a:xfrm>
            <a:off x="562707" y="21422"/>
            <a:ext cx="10498083" cy="830997"/>
          </a:xfrm>
          <a:prstGeom prst="rect">
            <a:avLst/>
          </a:prstGeom>
          <a:noFill/>
        </p:spPr>
        <p:txBody>
          <a:bodyPr wrap="square" rtlCol="0">
            <a:spAutoFit/>
          </a:bodyPr>
          <a:lstStyle/>
          <a:p>
            <a:pPr algn="ctr"/>
            <a:r>
              <a:rPr lang="es-ES" sz="2800" b="1" dirty="0" smtClean="0">
                <a:ln w="0"/>
                <a:effectLst>
                  <a:outerShdw blurRad="38100" dist="25400" dir="5400000" algn="ctr" rotWithShape="0">
                    <a:srgbClr val="6E747A">
                      <a:alpha val="43000"/>
                    </a:srgbClr>
                  </a:outerShdw>
                </a:effectLst>
              </a:rPr>
              <a:t>Sistem </a:t>
            </a:r>
            <a:r>
              <a:rPr lang="es-ES" sz="2800" b="1" dirty="0">
                <a:ln w="0"/>
                <a:effectLst>
                  <a:outerShdw blurRad="38100" dist="25400" dir="5400000" algn="ctr" rotWithShape="0">
                    <a:srgbClr val="6E747A">
                      <a:alpha val="43000"/>
                    </a:srgbClr>
                  </a:outerShdw>
                </a:effectLst>
              </a:rPr>
              <a:t>de control al </a:t>
            </a:r>
            <a:r>
              <a:rPr lang="es-ES" sz="2800" b="1" dirty="0" smtClean="0">
                <a:ln w="0"/>
                <a:effectLst>
                  <a:outerShdw blurRad="38100" dist="25400" dir="5400000" algn="ctr" rotWithShape="0">
                    <a:srgbClr val="6E747A">
                      <a:alpha val="43000"/>
                    </a:srgbClr>
                  </a:outerShdw>
                </a:effectLst>
              </a:rPr>
              <a:t>accesului</a:t>
            </a:r>
            <a:r>
              <a:rPr lang="ro-RO" sz="2800" b="1" dirty="0" smtClean="0">
                <a:ln w="0"/>
                <a:effectLst>
                  <a:outerShdw blurRad="38100" dist="25400" dir="5400000" algn="ctr" rotWithShape="0">
                    <a:srgbClr val="6E747A">
                      <a:alpha val="43000"/>
                    </a:srgbClr>
                  </a:outerShdw>
                </a:effectLst>
              </a:rPr>
              <a:t> cu CARD</a:t>
            </a:r>
            <a:r>
              <a:rPr lang="ro-RO" sz="2000" b="1" dirty="0" smtClean="0">
                <a:ln w="0"/>
                <a:effectLst>
                  <a:outerShdw blurRad="38100" dist="25400" dir="5400000" algn="ctr" rotWithShape="0">
                    <a:srgbClr val="6E747A">
                      <a:alpha val="43000"/>
                    </a:srgbClr>
                  </a:outerShdw>
                </a:effectLst>
              </a:rPr>
              <a:t/>
            </a:r>
            <a:br>
              <a:rPr lang="ro-RO" sz="2000" b="1" dirty="0" smtClean="0">
                <a:ln w="0"/>
                <a:effectLst>
                  <a:outerShdw blurRad="38100" dist="25400" dir="5400000" algn="ctr" rotWithShape="0">
                    <a:srgbClr val="6E747A">
                      <a:alpha val="43000"/>
                    </a:srgbClr>
                  </a:outerShdw>
                </a:effectLst>
              </a:rPr>
            </a:br>
            <a:r>
              <a:rPr lang="ro-RO" sz="2000" b="1" dirty="0" smtClean="0">
                <a:ln w="0"/>
                <a:effectLst>
                  <a:outerShdw blurRad="38100" dist="25400" dir="5400000" algn="ctr" rotWithShape="0">
                    <a:srgbClr val="6E747A">
                      <a:alpha val="43000"/>
                    </a:srgbClr>
                  </a:outerShdw>
                </a:effectLst>
              </a:rPr>
              <a:t>(</a:t>
            </a:r>
            <a:r>
              <a:rPr lang="ro-RO" b="1" dirty="0" smtClean="0">
                <a:ln w="0"/>
                <a:effectLst>
                  <a:outerShdw blurRad="38100" dist="25400" dir="5400000" algn="ctr" rotWithShape="0">
                    <a:srgbClr val="6E747A">
                      <a:alpha val="43000"/>
                    </a:srgbClr>
                  </a:outerShdw>
                </a:effectLst>
              </a:rPr>
              <a:t>intrare la etajul 2)</a:t>
            </a:r>
            <a:endParaRPr lang="ru-RU" b="1" dirty="0">
              <a:ln w="0"/>
              <a:effectLst>
                <a:outerShdw blurRad="38100" dist="25400" dir="5400000" algn="ctr" rotWithShape="0">
                  <a:srgbClr val="6E747A">
                    <a:alpha val="43000"/>
                  </a:srgbClr>
                </a:outerShdw>
              </a:effectLst>
            </a:endParaRPr>
          </a:p>
        </p:txBody>
      </p:sp>
      <p:pic>
        <p:nvPicPr>
          <p:cNvPr id="5" name="I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8860" y="702754"/>
            <a:ext cx="4542053" cy="3028035"/>
          </a:xfrm>
          <a:prstGeom prst="rect">
            <a:avLst/>
          </a:prstGeom>
          <a:ln>
            <a:noFill/>
          </a:ln>
          <a:effectLst>
            <a:softEdge rad="112500"/>
          </a:effectLst>
        </p:spPr>
      </p:pic>
      <p:pic>
        <p:nvPicPr>
          <p:cNvPr id="8" name="I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60" y="3704232"/>
            <a:ext cx="4465079" cy="2976719"/>
          </a:xfrm>
          <a:prstGeom prst="rect">
            <a:avLst/>
          </a:prstGeom>
          <a:ln>
            <a:noFill/>
          </a:ln>
          <a:effectLst>
            <a:softEdge rad="112500"/>
          </a:effectLst>
        </p:spPr>
      </p:pic>
      <p:sp>
        <p:nvSpPr>
          <p:cNvPr id="9" name="CasetăText 8"/>
          <p:cNvSpPr txBox="1"/>
          <p:nvPr/>
        </p:nvSpPr>
        <p:spPr>
          <a:xfrm>
            <a:off x="643465" y="4249064"/>
            <a:ext cx="4889858" cy="203132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x-none" b="1" dirty="0">
                <a:ln w="0"/>
                <a:solidFill>
                  <a:schemeClr val="tx1"/>
                </a:solidFill>
                <a:effectLst>
                  <a:outerShdw blurRad="38100" dist="25400" dir="5400000" algn="ctr" rotWithShape="0">
                    <a:srgbClr val="6E747A">
                      <a:alpha val="43000"/>
                    </a:srgbClr>
                  </a:outerShdw>
                </a:effectLst>
              </a:rPr>
              <a:t> </a:t>
            </a:r>
            <a:r>
              <a:rPr lang="es-ES" b="1" dirty="0">
                <a:ln w="0"/>
                <a:solidFill>
                  <a:schemeClr val="tx1"/>
                </a:solidFill>
                <a:effectLst>
                  <a:outerShdw blurRad="38100" dist="25400" dir="5400000" algn="ctr" rotWithShape="0">
                    <a:srgbClr val="6E747A">
                      <a:alpha val="43000"/>
                    </a:srgbClr>
                  </a:outerShdw>
                </a:effectLst>
              </a:rPr>
              <a:t> </a:t>
            </a:r>
            <a:r>
              <a:rPr lang="ro-RO" b="1" dirty="0" smtClean="0">
                <a:ln w="0"/>
                <a:solidFill>
                  <a:schemeClr val="tx1"/>
                </a:solidFill>
                <a:effectLst>
                  <a:outerShdw blurRad="38100" dist="25400" dir="5400000" algn="ctr" rotWithShape="0">
                    <a:srgbClr val="6E747A">
                      <a:alpha val="43000"/>
                    </a:srgbClr>
                  </a:outerShdw>
                </a:effectLst>
              </a:rPr>
              <a:t>   </a:t>
            </a:r>
            <a:r>
              <a:rPr lang="es-ES"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Sistem </a:t>
            </a:r>
            <a:r>
              <a:rPr lang="es-ES"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de control al accesului</a:t>
            </a:r>
            <a:r>
              <a:rPr lang="ro-RO"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cu </a:t>
            </a:r>
            <a:r>
              <a:rPr lang="ro-RO"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CARD permite limitarea accesului pentru persoane străine la etajul 2, unde sunt situate birourile judecătorilor, asistenților, grefierilor, și a secretariatului instanței. </a:t>
            </a:r>
            <a:br>
              <a:rPr lang="ro-RO"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br>
            <a:r>
              <a:rPr lang="ro-RO"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Astfel </a:t>
            </a:r>
            <a:r>
              <a:rPr lang="ro-RO"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respectîndu-se  </a:t>
            </a:r>
            <a:r>
              <a:rPr lang="ro-RO"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prevederile Legii </a:t>
            </a:r>
            <a:r>
              <a:rPr lang="ro-RO"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privind Organizarea </a:t>
            </a:r>
            <a:r>
              <a:rPr lang="ro-RO"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Judecătorească art. 13</a:t>
            </a:r>
            <a:r>
              <a:rPr lang="ro-RO"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ro-RO"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”Inadmisibilitatea imixiunii la înfăptuirea justiției”.</a:t>
            </a:r>
            <a:r>
              <a:rPr lang="x-none"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x-none" b="1" dirty="0" smtClean="0">
                <a:ln w="0"/>
                <a:solidFill>
                  <a:schemeClr val="tx1"/>
                </a:solidFill>
                <a:effectLst>
                  <a:outerShdw blurRad="38100" dist="25400" dir="5400000" algn="ctr" rotWithShape="0">
                    <a:srgbClr val="6E747A">
                      <a:alpha val="43000"/>
                    </a:srgbClr>
                  </a:outerShdw>
                </a:effectLst>
              </a:rPr>
              <a:t>   </a:t>
            </a:r>
            <a:endParaRPr lang="ru-RU" b="1"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7935622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tăText 2"/>
          <p:cNvSpPr txBox="1"/>
          <p:nvPr/>
        </p:nvSpPr>
        <p:spPr>
          <a:xfrm>
            <a:off x="907883" y="294760"/>
            <a:ext cx="10164670" cy="461665"/>
          </a:xfrm>
          <a:prstGeom prst="rect">
            <a:avLst/>
          </a:prstGeom>
          <a:noFill/>
        </p:spPr>
        <p:txBody>
          <a:bodyPr wrap="square" rtlCol="0">
            <a:spAutoFit/>
          </a:bodyPr>
          <a:lstStyle/>
          <a:p>
            <a:r>
              <a:rPr lang="ro-RO" sz="2400"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Porți cu sistem de deschidere/închidere automatizat, cu telecomandă</a:t>
            </a:r>
            <a:endParaRPr lang="ru-RU" sz="24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5" name="DSC_277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58837" y="876301"/>
            <a:ext cx="7755465" cy="5816600"/>
          </a:xfrm>
          <a:prstGeom prst="ellipse">
            <a:avLst/>
          </a:prstGeom>
          <a:ln>
            <a:noFill/>
          </a:ln>
          <a:effectLst>
            <a:softEdge rad="112500"/>
          </a:effectLst>
        </p:spPr>
      </p:pic>
      <p:sp>
        <p:nvSpPr>
          <p:cNvPr id="7" name="CasetăText 6"/>
          <p:cNvSpPr txBox="1"/>
          <p:nvPr/>
        </p:nvSpPr>
        <p:spPr>
          <a:xfrm>
            <a:off x="430648" y="1111320"/>
            <a:ext cx="2807852" cy="452431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x-none" b="1" dirty="0">
                <a:ln w="0"/>
                <a:solidFill>
                  <a:schemeClr val="tx1"/>
                </a:solidFill>
                <a:effectLst>
                  <a:outerShdw blurRad="38100" dist="25400" dir="5400000" algn="ctr" rotWithShape="0">
                    <a:srgbClr val="6E747A">
                      <a:alpha val="43000"/>
                    </a:srgbClr>
                  </a:outerShdw>
                </a:effectLst>
              </a:rPr>
              <a:t> </a:t>
            </a:r>
            <a:r>
              <a:rPr lang="es-ES"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ro-RO"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s-ES"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Sistemul </a:t>
            </a:r>
            <a:r>
              <a:rPr lang="ro-RO"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dat prezintă o măsură de securitate suplimentară la escortarea deținuților în cadrul Curții de Apel Cahul.</a:t>
            </a:r>
          </a:p>
          <a:p>
            <a:pPr algn="just"/>
            <a:r>
              <a:rPr lang="ro-RO"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Face posibil să nu fi</a:t>
            </a:r>
            <a:r>
              <a:rPr lang="en-US"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e</a:t>
            </a:r>
            <a:r>
              <a:rPr lang="ro-RO"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sustrași Angajații Serviciului Pază de la locul de muncă pentru a deschide/închide porțile.</a:t>
            </a:r>
          </a:p>
          <a:p>
            <a:pPr algn="just"/>
            <a:r>
              <a:rPr lang="ro-RO"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Totodată în momentul în care sistemul este activ  se exclude intrarea sau ieșirea persoanelor prin deschiderea manuală a porților.</a:t>
            </a:r>
            <a:endParaRPr lang="ru-RU"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779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tăText 2"/>
          <p:cNvSpPr txBox="1"/>
          <p:nvPr/>
        </p:nvSpPr>
        <p:spPr>
          <a:xfrm>
            <a:off x="907883" y="294760"/>
            <a:ext cx="10293517" cy="830997"/>
          </a:xfrm>
          <a:prstGeom prst="rect">
            <a:avLst/>
          </a:prstGeom>
          <a:noFill/>
        </p:spPr>
        <p:txBody>
          <a:bodyPr wrap="square" rtlCol="0">
            <a:spAutoFit/>
          </a:bodyPr>
          <a:lstStyle/>
          <a:p>
            <a:pPr algn="ctr"/>
            <a:r>
              <a:rPr lang="ro-RO" sz="2400"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Separarea căilor de circulație pentru inculpați de cele pentru </a:t>
            </a:r>
            <a:br>
              <a:rPr lang="ro-RO" sz="2400"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br>
            <a:r>
              <a:rPr lang="ro-RO" sz="2400"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victime și familiile lor</a:t>
            </a:r>
            <a:endParaRPr lang="ru-RU" sz="24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8" name="DSC_2771">
            <a:hlinkClick r:id="" action="ppaction://media"/>
          </p:cNvPr>
          <p:cNvPicPr>
            <a:picLocks noChangeAspect="1"/>
          </p:cNvPicPr>
          <p:nvPr>
            <a:videoFile r:link="rId1"/>
            <p:extLst>
              <p:ext uri="{DAA4B4D4-6D71-4841-9C94-3DE7FCFB9230}">
                <p14:media xmlns:p14="http://schemas.microsoft.com/office/powerpoint/2010/main" r:embed="rId2">
                  <p14:trim end="20422.0613"/>
                </p14:media>
              </p:ext>
            </p:extLst>
          </p:nvPr>
        </p:nvPicPr>
        <p:blipFill>
          <a:blip r:embed="rId6"/>
          <a:stretch>
            <a:fillRect/>
          </a:stretch>
        </p:blipFill>
        <p:spPr>
          <a:xfrm>
            <a:off x="495147" y="1538910"/>
            <a:ext cx="5198584" cy="3898938"/>
          </a:xfrm>
          <a:prstGeom prst="ellipse">
            <a:avLst/>
          </a:prstGeom>
          <a:ln>
            <a:noFill/>
          </a:ln>
          <a:effectLst>
            <a:softEdge rad="112500"/>
          </a:effectLst>
        </p:spPr>
      </p:pic>
      <p:pic>
        <p:nvPicPr>
          <p:cNvPr id="4" name="DSC_2786">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798927" y="2684766"/>
            <a:ext cx="5337736" cy="4003302"/>
          </a:xfrm>
          <a:prstGeom prst="ellipse">
            <a:avLst/>
          </a:prstGeom>
          <a:ln>
            <a:noFill/>
          </a:ln>
          <a:effectLst>
            <a:softEdge rad="112500"/>
          </a:effectLst>
        </p:spPr>
      </p:pic>
      <p:sp>
        <p:nvSpPr>
          <p:cNvPr id="9" name="CasetăText 8"/>
          <p:cNvSpPr txBox="1"/>
          <p:nvPr/>
        </p:nvSpPr>
        <p:spPr>
          <a:xfrm>
            <a:off x="5506967" y="1243542"/>
            <a:ext cx="5524500" cy="1477328"/>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x-none" b="1" dirty="0">
                <a:ln w="0"/>
                <a:solidFill>
                  <a:schemeClr val="tx1"/>
                </a:solidFill>
                <a:effectLst>
                  <a:outerShdw blurRad="38100" dist="25400" dir="5400000" algn="ctr" rotWithShape="0">
                    <a:srgbClr val="6E747A">
                      <a:alpha val="43000"/>
                    </a:srgbClr>
                  </a:outerShdw>
                </a:effectLst>
              </a:rPr>
              <a:t> </a:t>
            </a:r>
            <a:r>
              <a:rPr lang="x-none" b="1" dirty="0" smtClean="0">
                <a:ln w="0"/>
                <a:solidFill>
                  <a:schemeClr val="tx1"/>
                </a:solidFill>
                <a:effectLst>
                  <a:outerShdw blurRad="38100" dist="25400" dir="5400000" algn="ctr" rotWithShape="0">
                    <a:srgbClr val="6E747A">
                      <a:alpha val="43000"/>
                    </a:srgbClr>
                  </a:outerShdw>
                </a:effectLst>
              </a:rPr>
              <a:t>       </a:t>
            </a:r>
            <a:r>
              <a:rPr lang="ro-RO"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Instanța dispune de un spațiu pentru deținuți cu două celule, care se află la etajul 1, cu o intrare separată pentru aducerea deținuților. La moment, deținuții sunt aduși în sala de ședințe prin intrarea și coridorul din spatele clădirii.</a:t>
            </a:r>
            <a:endParaRPr lang="ru-RU"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186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330"/>
                                  </p:stCondLst>
                                  <p:childTnLst>
                                    <p:cmd type="call" cmd="playFrom(0.0)">
                                      <p:cBhvr>
                                        <p:cTn id="6" dur="33990" fill="hold"/>
                                        <p:tgtEl>
                                          <p:spTgt spid="8"/>
                                        </p:tgtEl>
                                      </p:cBhvr>
                                    </p:cmd>
                                  </p:childTnLst>
                                </p:cTn>
                              </p:par>
                            </p:childTnLst>
                          </p:cTn>
                        </p:par>
                        <p:par>
                          <p:cTn id="7" fill="hold">
                            <p:stCondLst>
                              <p:cond delay="34320"/>
                            </p:stCondLst>
                            <p:childTnLst>
                              <p:par>
                                <p:cTn id="8" presetID="1" presetClass="mediacall" presetSubtype="0" fill="hold" nodeType="afterEffect">
                                  <p:stCondLst>
                                    <p:cond delay="330"/>
                                  </p:stCondLst>
                                  <p:childTnLst>
                                    <p:cmd type="call" cmd="playFrom(0.0)">
                                      <p:cBhvr>
                                        <p:cTn id="9" dur="164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330"/>
                                  </p:stCondLst>
                                  <p:childTnLst>
                                    <p:cmd type="call" cmd="togglePause">
                                      <p:cBhvr>
                                        <p:cTn id="14" dur="1" fill="hold"/>
                                        <p:tgtEl>
                                          <p:spTgt spid="8"/>
                                        </p:tgtEl>
                                      </p:cBhvr>
                                    </p:cmd>
                                  </p:childTnLst>
                                </p:cTn>
                              </p:par>
                            </p:childTnLst>
                          </p:cTn>
                        </p:par>
                      </p:childTnLst>
                    </p:cTn>
                  </p:par>
                </p:childTnLst>
              </p:cTn>
              <p:nextCondLst>
                <p:cond evt="onClick" delay="0">
                  <p:tgtEl>
                    <p:spTgt spid="8"/>
                  </p:tgtEl>
                </p:cond>
              </p:nextCondLst>
            </p:seq>
            <p:video>
              <p:cMediaNode vol="0">
                <p:cTn id="15" fill="hold" display="0">
                  <p:stCondLst>
                    <p:cond delay="indefinite"/>
                  </p:stCondLst>
                </p:cTn>
                <p:tgtEl>
                  <p:spTgt spid="8"/>
                </p:tgtEl>
              </p:cMediaNode>
            </p:video>
            <p:video>
              <p:cMediaNode vol="8000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33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tăText 2"/>
          <p:cNvSpPr txBox="1"/>
          <p:nvPr/>
        </p:nvSpPr>
        <p:spPr>
          <a:xfrm>
            <a:off x="1013079" y="213232"/>
            <a:ext cx="10293517" cy="830997"/>
          </a:xfrm>
          <a:prstGeom prst="rect">
            <a:avLst/>
          </a:prstGeom>
          <a:noFill/>
        </p:spPr>
        <p:txBody>
          <a:bodyPr wrap="square" rtlCol="0">
            <a:spAutoFit/>
          </a:bodyPr>
          <a:lstStyle/>
          <a:p>
            <a:pPr algn="ctr"/>
            <a:r>
              <a:rPr lang="ro-RO" sz="2400"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Separarea căilor de circulație pentru inculpați de cele pentru </a:t>
            </a:r>
            <a:br>
              <a:rPr lang="ro-RO" sz="2400"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br>
            <a:r>
              <a:rPr lang="ro-RO" sz="2400"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victime și familiile lor</a:t>
            </a:r>
            <a:endParaRPr lang="ru-RU" sz="24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5" name="CasetăText 4"/>
          <p:cNvSpPr txBox="1"/>
          <p:nvPr/>
        </p:nvSpPr>
        <p:spPr>
          <a:xfrm>
            <a:off x="1013079" y="1140936"/>
            <a:ext cx="9741236" cy="1477328"/>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x-none" b="1" dirty="0">
                <a:ln w="0"/>
                <a:solidFill>
                  <a:schemeClr val="tx1"/>
                </a:solidFill>
                <a:effectLst>
                  <a:outerShdw blurRad="38100" dist="25400" dir="5400000" algn="ctr" rotWithShape="0">
                    <a:srgbClr val="6E747A">
                      <a:alpha val="43000"/>
                    </a:srgbClr>
                  </a:outerShdw>
                </a:effectLst>
              </a:rPr>
              <a:t> </a:t>
            </a:r>
            <a:r>
              <a:rPr lang="es-ES" b="1" dirty="0">
                <a:ln w="0"/>
                <a:solidFill>
                  <a:schemeClr val="tx1"/>
                </a:solidFill>
                <a:effectLst>
                  <a:outerShdw blurRad="38100" dist="25400" dir="5400000" algn="ctr" rotWithShape="0">
                    <a:srgbClr val="6E747A">
                      <a:alpha val="43000"/>
                    </a:srgbClr>
                  </a:outerShdw>
                </a:effectLst>
              </a:rPr>
              <a:t> </a:t>
            </a:r>
            <a:r>
              <a:rPr lang="ro-RO" b="1" dirty="0" smtClean="0">
                <a:ln w="0"/>
                <a:solidFill>
                  <a:schemeClr val="tx1"/>
                </a:solidFill>
                <a:effectLst>
                  <a:outerShdw blurRad="38100" dist="25400" dir="5400000" algn="ctr" rotWithShape="0">
                    <a:srgbClr val="6E747A">
                      <a:alpha val="43000"/>
                    </a:srgbClr>
                  </a:outerShdw>
                </a:effectLst>
              </a:rPr>
              <a:t>   </a:t>
            </a:r>
            <a:r>
              <a:rPr lang="ro-RO"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În scopul implementării strategiei de reformă a sectorului justiției au fost întreprinse acțiuni privind reutilarea sălilor de judecată, în sălile de ședință au fost dezinstalate izolatoare în formă de gratii din metal și s-au montat construcții din profil de aluminiu și ferestre cu mai multe canaturi, acestea </a:t>
            </a:r>
            <a:r>
              <a:rPr lang="ro-RO"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nu sunt </a:t>
            </a:r>
            <a:r>
              <a:rPr lang="ro-RO"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absolut închise și au menirea de a asigura securitatea participanților la proces</a:t>
            </a:r>
            <a:r>
              <a:rPr lang="en-US"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r>
              <a:rPr lang="ro-RO" dirty="0"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inclusiv și securitatea  persoanelor arestate.</a:t>
            </a:r>
            <a:endParaRPr lang="ru-RU"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6" name="I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364" y="3174038"/>
            <a:ext cx="5294785" cy="3529856"/>
          </a:xfrm>
          <a:prstGeom prst="rect">
            <a:avLst/>
          </a:prstGeom>
          <a:ln>
            <a:noFill/>
          </a:ln>
          <a:effectLst>
            <a:outerShdw blurRad="190500" algn="tl" rotWithShape="0">
              <a:srgbClr val="000000">
                <a:alpha val="70000"/>
              </a:srgbClr>
            </a:outerShdw>
          </a:effectLst>
        </p:spPr>
      </p:pic>
      <p:pic>
        <p:nvPicPr>
          <p:cNvPr id="7" name="I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7208" y="3174038"/>
            <a:ext cx="5294783" cy="3529856"/>
          </a:xfrm>
          <a:prstGeom prst="rect">
            <a:avLst/>
          </a:prstGeom>
          <a:ln>
            <a:noFill/>
          </a:ln>
          <a:effectLst>
            <a:outerShdw blurRad="190500" algn="tl" rotWithShape="0">
              <a:srgbClr val="000000">
                <a:alpha val="70000"/>
              </a:srgbClr>
            </a:outerShdw>
          </a:effectLst>
        </p:spPr>
      </p:pic>
      <p:sp>
        <p:nvSpPr>
          <p:cNvPr id="9" name="CasetăText 8"/>
          <p:cNvSpPr txBox="1"/>
          <p:nvPr/>
        </p:nvSpPr>
        <p:spPr>
          <a:xfrm>
            <a:off x="530363" y="2738777"/>
            <a:ext cx="2431911" cy="33855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ro-RO" sz="1600" b="1" dirty="0" smtClean="0">
                <a:ln w="0"/>
                <a:solidFill>
                  <a:schemeClr val="tx1"/>
                </a:solidFill>
                <a:effectLst>
                  <a:outerShdw blurRad="38100" dist="25400" dir="5400000" algn="ctr" rotWithShape="0">
                    <a:srgbClr val="6E747A">
                      <a:alpha val="43000"/>
                    </a:srgbClr>
                  </a:outerShdw>
                </a:effectLst>
              </a:rPr>
              <a:t>Sala de ședințe nr.1</a:t>
            </a:r>
            <a:endParaRPr lang="ru-RU" sz="1600" b="1" dirty="0">
              <a:ln w="0"/>
              <a:solidFill>
                <a:schemeClr val="tx1"/>
              </a:solidFill>
              <a:effectLst>
                <a:outerShdw blurRad="38100" dist="25400" dir="5400000" algn="ctr" rotWithShape="0">
                  <a:srgbClr val="6E747A">
                    <a:alpha val="43000"/>
                  </a:srgbClr>
                </a:outerShdw>
              </a:effectLst>
            </a:endParaRPr>
          </a:p>
        </p:txBody>
      </p:sp>
      <p:sp>
        <p:nvSpPr>
          <p:cNvPr id="10" name="CasetăText 9"/>
          <p:cNvSpPr txBox="1"/>
          <p:nvPr/>
        </p:nvSpPr>
        <p:spPr>
          <a:xfrm>
            <a:off x="5990517" y="2738777"/>
            <a:ext cx="2248607" cy="33855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ro-RO" sz="1600" b="1" dirty="0" smtClean="0">
                <a:ln w="0"/>
                <a:solidFill>
                  <a:schemeClr val="tx1"/>
                </a:solidFill>
                <a:effectLst>
                  <a:outerShdw blurRad="38100" dist="25400" dir="5400000" algn="ctr" rotWithShape="0">
                    <a:srgbClr val="6E747A">
                      <a:alpha val="43000"/>
                    </a:srgbClr>
                  </a:outerShdw>
                </a:effectLst>
              </a:rPr>
              <a:t>Sala de ședințe nr.2</a:t>
            </a:r>
            <a:endParaRPr lang="ru-RU" sz="1600" b="1"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515080132"/>
      </p:ext>
    </p:extLst>
  </p:cSld>
  <p:clrMapOvr>
    <a:masterClrMapping/>
  </p:clrMapOvr>
  <p:timing>
    <p:tnLst>
      <p:par>
        <p:cTn id="1" dur="indefinite" restart="never" nodeType="tmRoot"/>
      </p:par>
    </p:tnLst>
  </p:timing>
</p:sld>
</file>

<file path=ppt/theme/theme1.xml><?xml version="1.0" encoding="utf-8"?>
<a:theme xmlns:a="http://schemas.openxmlformats.org/drawingml/2006/main" name="View">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docProps/app.xml><?xml version="1.0" encoding="utf-8"?>
<Properties xmlns="http://schemas.openxmlformats.org/officeDocument/2006/extended-properties" xmlns:vt="http://schemas.openxmlformats.org/officeDocument/2006/docPropsVTypes">
  <Template>TC103457515[[fn=Vizualizare]]</Template>
  <TotalTime>2474</TotalTime>
  <Words>695</Words>
  <Application>Microsoft Office PowerPoint</Application>
  <PresentationFormat>Широкоэкранный</PresentationFormat>
  <Paragraphs>84</Paragraphs>
  <Slides>23</Slides>
  <Notes>0</Notes>
  <HiddenSlides>0</HiddenSlides>
  <MMClips>3</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23</vt:i4>
      </vt:variant>
    </vt:vector>
  </HeadingPairs>
  <TitlesOfParts>
    <vt:vector size="30" baseType="lpstr">
      <vt:lpstr>Arial</vt:lpstr>
      <vt:lpstr>Calibri</vt:lpstr>
      <vt:lpstr>Cambria</vt:lpstr>
      <vt:lpstr>Constantia</vt:lpstr>
      <vt:lpstr>Times New Roman</vt:lpstr>
      <vt:lpstr>Wingdings 2</vt:lpstr>
      <vt:lpstr>View</vt:lpstr>
      <vt:lpstr>Cele mai bune practici în proiectarea și securitatea instanțelor judecătorești.</vt:lpstr>
      <vt:lpstr>Curtea de Apel Cahul – instituție a sistemului judiciar. </vt:lpstr>
      <vt:lpstr>  Curtea de Apel Cahul – instituție a sistemului judiciar </vt:lpstr>
      <vt:lpstr>Particularitățile accesului în Curtea de Apel Cahul</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Sistemul de supraveghere video</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Paza tehnică, senzori de mișcare</vt:lpstr>
      <vt:lpstr>   Sistemul de protecție anti-incendiu </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Securitate în instanțele judecătorești</dc:title>
  <dc:creator>Vladimir_214</dc:creator>
  <cp:lastModifiedBy>User</cp:lastModifiedBy>
  <cp:revision>203</cp:revision>
  <cp:lastPrinted>2014-09-18T11:35:19Z</cp:lastPrinted>
  <dcterms:created xsi:type="dcterms:W3CDTF">2014-09-16T07:03:50Z</dcterms:created>
  <dcterms:modified xsi:type="dcterms:W3CDTF">2021-03-31T13:20:19Z</dcterms:modified>
</cp:coreProperties>
</file>