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63" r:id="rId2"/>
    <p:sldId id="256" r:id="rId3"/>
    <p:sldId id="261" r:id="rId4"/>
    <p:sldId id="260" r:id="rId5"/>
    <p:sldId id="262" r:id="rId6"/>
    <p:sldId id="257" r:id="rId7"/>
    <p:sldId id="258" r:id="rId8"/>
    <p:sldId id="259"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56028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407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4892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7905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9122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7420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2297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685801" y="609600"/>
            <a:ext cx="10131425" cy="1456267"/>
          </a:xfrm>
        </p:spPr>
        <p:txBody>
          <a:bodyPr/>
          <a:lstStyle/>
          <a:p>
            <a:r>
              <a:rPr lang="ru-RU" smtClean="0"/>
              <a:t>Образец заголовка</a:t>
            </a:r>
            <a:endParaRPr lang="en-US" dirty="0"/>
          </a:p>
        </p:txBody>
      </p:sp>
    </p:spTree>
    <p:extLst>
      <p:ext uri="{BB962C8B-B14F-4D97-AF65-F5344CB8AC3E}">
        <p14:creationId xmlns:p14="http://schemas.microsoft.com/office/powerpoint/2010/main" val="375503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606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4301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74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833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45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2335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970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515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4/29/2022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440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4/29/2022</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8836620"/>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65" y="2074333"/>
            <a:ext cx="8779935" cy="4700082"/>
          </a:xfrm>
          <a:prstGeom prst="rect">
            <a:avLst/>
          </a:prstGeom>
        </p:spPr>
      </p:pic>
      <p:sp>
        <p:nvSpPr>
          <p:cNvPr id="6" name="TextBox 5"/>
          <p:cNvSpPr txBox="1"/>
          <p:nvPr/>
        </p:nvSpPr>
        <p:spPr>
          <a:xfrm>
            <a:off x="1794933" y="567267"/>
            <a:ext cx="9465734" cy="830997"/>
          </a:xfrm>
          <a:prstGeom prst="rect">
            <a:avLst/>
          </a:prstGeom>
          <a:noFill/>
        </p:spPr>
        <p:txBody>
          <a:bodyPr wrap="square" rtlCol="0">
            <a:spAutoFit/>
          </a:bodyPr>
          <a:lstStyle/>
          <a:p>
            <a:r>
              <a:rPr lang="ro-RO" sz="2400" i="1" dirty="0"/>
              <a:t>„</a:t>
            </a:r>
            <a:r>
              <a:rPr lang="en-US" sz="2400" i="1" dirty="0" err="1" smtClean="0"/>
              <a:t>Indiferent</a:t>
            </a:r>
            <a:r>
              <a:rPr lang="en-US" sz="2400" i="1" dirty="0" smtClean="0"/>
              <a:t> </a:t>
            </a:r>
            <a:r>
              <a:rPr lang="en-US" sz="2400" i="1" dirty="0" err="1"/>
              <a:t>cât</a:t>
            </a:r>
            <a:r>
              <a:rPr lang="en-US" sz="2400" i="1" dirty="0"/>
              <a:t> de </a:t>
            </a:r>
            <a:r>
              <a:rPr lang="en-US" sz="2400" i="1" dirty="0" err="1"/>
              <a:t>frumoasă</a:t>
            </a:r>
            <a:r>
              <a:rPr lang="en-US" sz="2400" i="1" dirty="0"/>
              <a:t> e </a:t>
            </a:r>
            <a:r>
              <a:rPr lang="en-US" sz="2400" i="1" dirty="0" err="1"/>
              <a:t>strategia</a:t>
            </a:r>
            <a:r>
              <a:rPr lang="en-US" sz="2400" i="1" dirty="0"/>
              <a:t>, </a:t>
            </a:r>
            <a:r>
              <a:rPr lang="en-US" sz="2400" i="1" dirty="0" err="1"/>
              <a:t>ar</a:t>
            </a:r>
            <a:r>
              <a:rPr lang="en-US" sz="2400" i="1" dirty="0"/>
              <a:t> </a:t>
            </a:r>
            <a:r>
              <a:rPr lang="en-US" sz="2400" i="1" dirty="0" err="1"/>
              <a:t>trebui</a:t>
            </a:r>
            <a:r>
              <a:rPr lang="en-US" sz="2400" i="1" dirty="0"/>
              <a:t> din </a:t>
            </a:r>
            <a:r>
              <a:rPr lang="en-US" sz="2400" i="1" dirty="0" err="1"/>
              <a:t>când</a:t>
            </a:r>
            <a:r>
              <a:rPr lang="en-US" sz="2400" i="1" dirty="0"/>
              <a:t> </a:t>
            </a:r>
            <a:r>
              <a:rPr lang="en-US" sz="2400" i="1" dirty="0" err="1"/>
              <a:t>în</a:t>
            </a:r>
            <a:r>
              <a:rPr lang="en-US" sz="2400" i="1" dirty="0"/>
              <a:t> </a:t>
            </a:r>
            <a:r>
              <a:rPr lang="en-US" sz="2400" i="1" dirty="0" err="1"/>
              <a:t>când</a:t>
            </a:r>
            <a:r>
              <a:rPr lang="en-US" sz="2400" i="1" dirty="0"/>
              <a:t> </a:t>
            </a:r>
            <a:r>
              <a:rPr lang="en-US" sz="2400" i="1" dirty="0" err="1"/>
              <a:t>să</a:t>
            </a:r>
            <a:r>
              <a:rPr lang="en-US" sz="2400" i="1" dirty="0"/>
              <a:t> ne </a:t>
            </a:r>
            <a:r>
              <a:rPr lang="en-US" sz="2400" i="1" dirty="0" err="1"/>
              <a:t>uităm</a:t>
            </a:r>
            <a:r>
              <a:rPr lang="en-US" sz="2400" i="1" dirty="0"/>
              <a:t> la </a:t>
            </a:r>
            <a:r>
              <a:rPr lang="en-US" sz="2400" i="1" dirty="0" err="1"/>
              <a:t>rezultate</a:t>
            </a:r>
            <a:r>
              <a:rPr lang="en-US" sz="2400" i="1" dirty="0" smtClean="0"/>
              <a:t>.</a:t>
            </a:r>
            <a:r>
              <a:rPr lang="ro-RO" sz="2400" i="1" dirty="0" smtClean="0"/>
              <a:t>”</a:t>
            </a:r>
            <a:endParaRPr lang="ru-RU" sz="2400" i="1" dirty="0"/>
          </a:p>
        </p:txBody>
      </p:sp>
      <p:sp>
        <p:nvSpPr>
          <p:cNvPr id="9" name="TextBox 8"/>
          <p:cNvSpPr txBox="1"/>
          <p:nvPr/>
        </p:nvSpPr>
        <p:spPr>
          <a:xfrm>
            <a:off x="3564467" y="1398264"/>
            <a:ext cx="2116666" cy="369332"/>
          </a:xfrm>
          <a:prstGeom prst="rect">
            <a:avLst/>
          </a:prstGeom>
          <a:noFill/>
        </p:spPr>
        <p:txBody>
          <a:bodyPr wrap="square" rtlCol="0">
            <a:spAutoFit/>
          </a:bodyPr>
          <a:lstStyle/>
          <a:p>
            <a:r>
              <a:rPr lang="en-US" dirty="0"/>
              <a:t>Winston Churchill</a:t>
            </a:r>
            <a:endParaRPr lang="ru-RU" dirty="0"/>
          </a:p>
        </p:txBody>
      </p:sp>
    </p:spTree>
    <p:extLst>
      <p:ext uri="{BB962C8B-B14F-4D97-AF65-F5344CB8AC3E}">
        <p14:creationId xmlns:p14="http://schemas.microsoft.com/office/powerpoint/2010/main" val="2724345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92DBF0E3-0575-4A5E-B7D2-CC0270D5C47F}"/>
              </a:ext>
            </a:extLst>
          </p:cNvPr>
          <p:cNvSpPr>
            <a:spLocks noGrp="1"/>
          </p:cNvSpPr>
          <p:nvPr>
            <p:ph type="ctrTitle"/>
          </p:nvPr>
        </p:nvSpPr>
        <p:spPr>
          <a:xfrm>
            <a:off x="1801813" y="70022"/>
            <a:ext cx="8915399" cy="1785321"/>
          </a:xfrm>
        </p:spPr>
        <p:txBody>
          <a:bodyPr>
            <a:normAutofit/>
          </a:bodyPr>
          <a:lstStyle/>
          <a:p>
            <a:pPr algn="ctr"/>
            <a:r>
              <a:rPr lang="ro-RO" sz="2800" b="1" i="1" dirty="0" smtClean="0">
                <a:latin typeface="Times New Roman" panose="02020603050405020304" pitchFamily="18" charset="0"/>
                <a:cs typeface="Times New Roman" panose="02020603050405020304" pitchFamily="18" charset="0"/>
              </a:rPr>
              <a:t/>
            </a:r>
            <a:br>
              <a:rPr lang="ro-RO" sz="2800" b="1" i="1" dirty="0" smtClean="0">
                <a:latin typeface="Times New Roman" panose="02020603050405020304" pitchFamily="18" charset="0"/>
                <a:cs typeface="Times New Roman" panose="02020603050405020304" pitchFamily="18" charset="0"/>
              </a:rPr>
            </a:br>
            <a:r>
              <a:rPr lang="ro-RO" sz="2800" b="1" i="1" dirty="0" smtClean="0">
                <a:latin typeface="Times New Roman" panose="02020603050405020304" pitchFamily="18" charset="0"/>
                <a:cs typeface="Times New Roman" panose="02020603050405020304" pitchFamily="18" charset="0"/>
              </a:rPr>
              <a:t>Rezultate de succes ÎN  ANUL 2021 </a:t>
            </a:r>
            <a:br>
              <a:rPr lang="ro-RO" sz="2800" b="1" i="1" dirty="0" smtClean="0">
                <a:latin typeface="Times New Roman" panose="02020603050405020304" pitchFamily="18" charset="0"/>
                <a:cs typeface="Times New Roman" panose="02020603050405020304" pitchFamily="18" charset="0"/>
              </a:rPr>
            </a:br>
            <a:endParaRPr lang="ro-RO" sz="2800" b="1" i="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867" y="1921933"/>
            <a:ext cx="5723466" cy="3978360"/>
          </a:xfrm>
          <a:prstGeom prst="rect">
            <a:avLst/>
          </a:prstGeom>
        </p:spPr>
      </p:pic>
    </p:spTree>
    <p:extLst>
      <p:ext uri="{BB962C8B-B14F-4D97-AF65-F5344CB8AC3E}">
        <p14:creationId xmlns:p14="http://schemas.microsoft.com/office/powerpoint/2010/main" val="2120812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156D7CA0-A737-4765-B956-445EF70946C1}"/>
              </a:ext>
            </a:extLst>
          </p:cNvPr>
          <p:cNvSpPr>
            <a:spLocks noGrp="1"/>
          </p:cNvSpPr>
          <p:nvPr>
            <p:ph idx="1"/>
          </p:nvPr>
        </p:nvSpPr>
        <p:spPr>
          <a:xfrm>
            <a:off x="365760" y="1539602"/>
            <a:ext cx="11330246" cy="2005943"/>
          </a:xfrm>
        </p:spPr>
        <p:txBody>
          <a:bodyPr>
            <a:normAutofit/>
          </a:bodyPr>
          <a:lstStyle/>
          <a:p>
            <a:pPr marL="0" indent="0" algn="just">
              <a:buNone/>
            </a:pPr>
            <a:r>
              <a:rPr lang="ro-MD" sz="2800" i="1" dirty="0" smtClean="0"/>
              <a:t> </a:t>
            </a:r>
            <a:endParaRPr lang="ru-RU" sz="2800" i="1" dirty="0"/>
          </a:p>
          <a:p>
            <a:pPr marL="0" indent="0">
              <a:buNone/>
            </a:pPr>
            <a:r>
              <a:rPr lang="ro-MD" sz="2800" dirty="0"/>
              <a:t> </a:t>
            </a:r>
            <a:endParaRPr lang="ro-RO" sz="2800" dirty="0"/>
          </a:p>
        </p:txBody>
      </p:sp>
      <p:sp>
        <p:nvSpPr>
          <p:cNvPr id="2" name="Прямоугольник 1"/>
          <p:cNvSpPr/>
          <p:nvPr/>
        </p:nvSpPr>
        <p:spPr>
          <a:xfrm>
            <a:off x="889686" y="3648939"/>
            <a:ext cx="10478530" cy="2554545"/>
          </a:xfrm>
          <a:prstGeom prst="rect">
            <a:avLst/>
          </a:prstGeom>
        </p:spPr>
        <p:txBody>
          <a:bodyPr wrap="square">
            <a:spAutoFit/>
          </a:bodyPr>
          <a:lstStyle/>
          <a:p>
            <a:pPr algn="just"/>
            <a:r>
              <a:rPr lang="ro-RO" sz="2400" dirty="0">
                <a:latin typeface="Times New Roman" panose="02020603050405020304" pitchFamily="18" charset="0"/>
                <a:cs typeface="Times New Roman" panose="02020603050405020304" pitchFamily="18" charset="0"/>
              </a:rPr>
              <a:t>C</a:t>
            </a:r>
            <a:r>
              <a:rPr lang="ro-RO" sz="2400" dirty="0" smtClean="0">
                <a:latin typeface="Times New Roman" panose="02020603050405020304" pitchFamily="18" charset="0"/>
                <a:cs typeface="Times New Roman" panose="02020603050405020304" pitchFamily="18" charset="0"/>
              </a:rPr>
              <a:t>lădirea în care își desfășoară activitatea Curtea de Apel Cahul este o construcție din 1972 , reparată și amenajată ca instanță de judecată în anii 2003-2005. Pe parcurs în clădirea instanței, au fost realizate mai multe lucrări de reparație  pentru îmbunătățirea condițiilor de lucru. </a:t>
            </a:r>
            <a:r>
              <a:rPr lang="ro-RO" sz="2400" dirty="0">
                <a:latin typeface="Times New Roman" panose="02020603050405020304" pitchFamily="18" charset="0"/>
                <a:cs typeface="Times New Roman" panose="02020603050405020304" pitchFamily="18" charset="0"/>
              </a:rPr>
              <a:t>Î</a:t>
            </a:r>
            <a:r>
              <a:rPr lang="ro-RO" sz="2400" dirty="0" smtClean="0">
                <a:latin typeface="Times New Roman" panose="02020603050405020304" pitchFamily="18" charset="0"/>
                <a:cs typeface="Times New Roman" panose="02020603050405020304" pitchFamily="18" charset="0"/>
              </a:rPr>
              <a:t>n anul 2021 s-a realizat reparația holului etajului II și schimbarea parțială a geamurilor obiective de strictă necesitate în clădirea instanței. </a:t>
            </a:r>
          </a:p>
          <a:p>
            <a:pPr marL="285750" indent="-285750">
              <a:buFont typeface="Wingdings" panose="05000000000000000000" pitchFamily="2" charset="2"/>
              <a:buChar char="Ø"/>
            </a:pPr>
            <a:endParaRPr lang="ro-RO" sz="16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553" y="1315037"/>
            <a:ext cx="2974011" cy="223050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369" y="1315037"/>
            <a:ext cx="2974011" cy="223050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961" y="779052"/>
            <a:ext cx="2974011" cy="2230508"/>
          </a:xfrm>
          <a:prstGeom prst="rect">
            <a:avLst/>
          </a:prstGeom>
        </p:spPr>
      </p:pic>
    </p:spTree>
    <p:extLst>
      <p:ext uri="{BB962C8B-B14F-4D97-AF65-F5344CB8AC3E}">
        <p14:creationId xmlns:p14="http://schemas.microsoft.com/office/powerpoint/2010/main" val="3545090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156D7CA0-A737-4765-B956-445EF70946C1}"/>
              </a:ext>
            </a:extLst>
          </p:cNvPr>
          <p:cNvSpPr>
            <a:spLocks noGrp="1"/>
          </p:cNvSpPr>
          <p:nvPr>
            <p:ph idx="1"/>
          </p:nvPr>
        </p:nvSpPr>
        <p:spPr>
          <a:xfrm>
            <a:off x="964276" y="2870966"/>
            <a:ext cx="10432473" cy="3649133"/>
          </a:xfrm>
        </p:spPr>
        <p:txBody>
          <a:bodyPr>
            <a:normAutofit/>
          </a:bodyPr>
          <a:lstStyle/>
          <a:p>
            <a:pPr marL="0" indent="0" algn="just">
              <a:buNone/>
            </a:pPr>
            <a:r>
              <a:rPr lang="ro-MD" sz="2800" i="1" dirty="0" smtClean="0"/>
              <a:t> </a:t>
            </a:r>
            <a:endParaRPr lang="ru-RU" sz="2800" i="1" dirty="0"/>
          </a:p>
          <a:p>
            <a:pPr marL="0" indent="0">
              <a:buNone/>
            </a:pPr>
            <a:r>
              <a:rPr lang="ro-MD" sz="2800" dirty="0"/>
              <a:t> </a:t>
            </a:r>
            <a:endParaRPr lang="ro-RO" sz="2800" dirty="0"/>
          </a:p>
        </p:txBody>
      </p:sp>
      <p:sp>
        <p:nvSpPr>
          <p:cNvPr id="2" name="Прямоугольник 1"/>
          <p:cNvSpPr/>
          <p:nvPr/>
        </p:nvSpPr>
        <p:spPr>
          <a:xfrm>
            <a:off x="289714" y="319881"/>
            <a:ext cx="11428153" cy="6740307"/>
          </a:xfrm>
          <a:prstGeom prst="rect">
            <a:avLst/>
          </a:prstGeom>
        </p:spPr>
        <p:txBody>
          <a:bodyPr wrap="square">
            <a:spAutoFit/>
          </a:bodyPr>
          <a:lstStyle/>
          <a:p>
            <a:pPr algn="just"/>
            <a:r>
              <a:rPr lang="ro-RO" sz="2400" dirty="0" smtClean="0">
                <a:latin typeface="Times New Roman" panose="02020603050405020304" pitchFamily="18" charset="0"/>
                <a:cs typeface="Times New Roman" panose="02020603050405020304" pitchFamily="18" charset="0"/>
              </a:rPr>
              <a:t>În perioada anilor 2019 - 2021 </a:t>
            </a:r>
            <a:r>
              <a:rPr lang="en-US" sz="2400" dirty="0" smtClean="0">
                <a:latin typeface="Times New Roman" panose="02020603050405020304" pitchFamily="18" charset="0"/>
                <a:cs typeface="Times New Roman" panose="02020603050405020304" pitchFamily="18" charset="0"/>
              </a:rPr>
              <a:t>ca </a:t>
            </a:r>
            <a:r>
              <a:rPr lang="en-US" sz="2400" dirty="0" err="1" smtClean="0">
                <a:latin typeface="Times New Roman" panose="02020603050405020304" pitchFamily="18" charset="0"/>
                <a:cs typeface="Times New Roman" panose="02020603050405020304" pitchFamily="18" charset="0"/>
              </a:rPr>
              <a:t>rezultat</a:t>
            </a:r>
            <a:r>
              <a:rPr lang="en-US" sz="2400" dirty="0" smtClean="0">
                <a:latin typeface="Times New Roman" panose="02020603050405020304" pitchFamily="18" charset="0"/>
                <a:cs typeface="Times New Roman" panose="02020603050405020304" pitchFamily="18" charset="0"/>
              </a:rPr>
              <a:t> al </a:t>
            </a:r>
            <a:r>
              <a:rPr lang="en-US" sz="2400" dirty="0" err="1" smtClean="0">
                <a:latin typeface="Times New Roman" panose="02020603050405020304" pitchFamily="18" charset="0"/>
                <a:cs typeface="Times New Roman" panose="02020603050405020304" pitchFamily="18" charset="0"/>
              </a:rPr>
              <a:t>analizei</a:t>
            </a:r>
            <a:r>
              <a:rPr lang="en-US" sz="2400" dirty="0" smtClean="0">
                <a:latin typeface="Times New Roman" panose="02020603050405020304" pitchFamily="18" charset="0"/>
                <a:cs typeface="Times New Roman" panose="02020603050405020304" pitchFamily="18" charset="0"/>
              </a:rPr>
              <a:t> </a:t>
            </a:r>
            <a:r>
              <a:rPr lang="ro-MD" sz="2400" dirty="0" smtClean="0">
                <a:latin typeface="Times New Roman" panose="02020603050405020304" pitchFamily="18" charset="0"/>
                <a:cs typeface="Times New Roman" panose="02020603050405020304" pitchFamily="18" charset="0"/>
              </a:rPr>
              <a:t>posibilităților de amenajare a condițiilor pentru persoanele cu dizabilități în clădirea instanței </a:t>
            </a:r>
            <a:r>
              <a:rPr lang="en-US" sz="2400" dirty="0" smtClean="0">
                <a:latin typeface="Times New Roman" panose="02020603050405020304" pitchFamily="18" charset="0"/>
                <a:cs typeface="Times New Roman" panose="02020603050405020304" pitchFamily="18" charset="0"/>
              </a:rPr>
              <a:t>c</a:t>
            </a:r>
            <a:r>
              <a:rPr lang="ro-MD" sz="2400" dirty="0" smtClean="0">
                <a:latin typeface="Times New Roman" panose="02020603050405020304" pitchFamily="18" charset="0"/>
                <a:cs typeface="Times New Roman" panose="02020603050405020304" pitchFamily="18" charset="0"/>
              </a:rPr>
              <a:t>u consultarea</a:t>
            </a:r>
            <a:r>
              <a:rPr lang="en-US" sz="2400" dirty="0" smtClean="0">
                <a:latin typeface="Times New Roman" panose="02020603050405020304" pitchFamily="18" charset="0"/>
                <a:cs typeface="Times New Roman" panose="02020603050405020304" pitchFamily="18" charset="0"/>
              </a:rPr>
              <a:t> </a:t>
            </a:r>
            <a:r>
              <a:rPr lang="ro-MD" sz="2400" dirty="0" smtClean="0">
                <a:latin typeface="Times New Roman" panose="02020603050405020304" pitchFamily="18" charset="0"/>
                <a:cs typeface="Times New Roman" panose="02020603050405020304" pitchFamily="18" charset="0"/>
              </a:rPr>
              <a:t>nemijlocită 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Centrul</a:t>
            </a:r>
            <a:r>
              <a:rPr lang="ro-MD" sz="2400" dirty="0" smtClean="0">
                <a:latin typeface="Times New Roman" panose="02020603050405020304" pitchFamily="18" charset="0"/>
                <a:cs typeface="Times New Roman" panose="02020603050405020304" pitchFamily="18" charset="0"/>
              </a:rPr>
              <a:t>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pentru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Drepturil</a:t>
            </a:r>
            <a:r>
              <a:rPr lang="ro-MD" sz="2400" dirty="0" smtClean="0">
                <a:latin typeface="Times New Roman" panose="02020603050405020304" pitchFamily="18" charset="0"/>
                <a:cs typeface="Times New Roman" panose="02020603050405020304" pitchFamily="18" charset="0"/>
              </a:rPr>
              <a:t>e </a:t>
            </a:r>
            <a:r>
              <a:rPr lang="en-US" sz="2400" dirty="0" err="1" smtClean="0">
                <a:latin typeface="Times New Roman" panose="02020603050405020304" pitchFamily="18" charset="0"/>
                <a:cs typeface="Times New Roman" panose="02020603050405020304" pitchFamily="18" charset="0"/>
              </a:rPr>
              <a:t>Persoanelor</a:t>
            </a:r>
            <a:r>
              <a:rPr lang="en-US" sz="2400" dirty="0" smtClean="0">
                <a:latin typeface="Times New Roman" panose="02020603050405020304" pitchFamily="18" charset="0"/>
                <a:cs typeface="Times New Roman" panose="02020603050405020304" pitchFamily="18" charset="0"/>
              </a:rPr>
              <a:t> cu </a:t>
            </a:r>
            <a:r>
              <a:rPr lang="en-US" sz="2400" dirty="0" err="1" smtClean="0">
                <a:latin typeface="Times New Roman" panose="02020603050405020304" pitchFamily="18" charset="0"/>
                <a:cs typeface="Times New Roman" panose="02020603050405020304" pitchFamily="18" charset="0"/>
              </a:rPr>
              <a:t>Dizabilit</a:t>
            </a:r>
            <a:r>
              <a:rPr lang="ro-MD" sz="2400" dirty="0" smtClean="0">
                <a:latin typeface="Times New Roman" panose="02020603050405020304" pitchFamily="18" charset="0"/>
                <a:cs typeface="Times New Roman" panose="02020603050405020304" pitchFamily="18" charset="0"/>
              </a:rPr>
              <a:t>ăți susținerea Consiliului Superior al Magistraturii și implicarea Autorității Publice Locale s-</a:t>
            </a:r>
            <a:r>
              <a:rPr lang="ro-RO" sz="2400" dirty="0" smtClean="0">
                <a:latin typeface="Times New Roman" panose="02020603050405020304" pitchFamily="18" charset="0"/>
                <a:cs typeface="Times New Roman" panose="02020603050405020304" pitchFamily="18" charset="0"/>
              </a:rPr>
              <a:t>a reușit planificarea și realizarea mai multor activități în acest sens. </a:t>
            </a:r>
          </a:p>
          <a:p>
            <a:pPr marL="285750" indent="-285750" algn="just">
              <a:buFont typeface="Wingdings" panose="05000000000000000000" pitchFamily="2" charset="2"/>
              <a:buChar char="Ø"/>
            </a:pPr>
            <a:r>
              <a:rPr lang="ro-RO" sz="2400" dirty="0" smtClean="0">
                <a:latin typeface="Times New Roman" panose="02020603050405020304" pitchFamily="18" charset="0"/>
                <a:cs typeface="Times New Roman" panose="02020603050405020304" pitchFamily="18" charset="0"/>
              </a:rPr>
              <a:t>Reconstruită rampa de acces la intrarea în clădire, instalate bare de sprijin pe ambele părți ale rampei pentru a  </a:t>
            </a:r>
            <a:r>
              <a:rPr lang="ro-RO" sz="2400" dirty="0">
                <a:latin typeface="Times New Roman" panose="02020603050405020304" pitchFamily="18" charset="0"/>
                <a:cs typeface="Times New Roman" panose="02020603050405020304" pitchFamily="18" charset="0"/>
              </a:rPr>
              <a:t>permite accesul persoanelor care utilizează scaun cu rotile, în sediul </a:t>
            </a:r>
            <a:r>
              <a:rPr lang="ro-RO" sz="2400" dirty="0" smtClean="0">
                <a:latin typeface="Times New Roman" panose="02020603050405020304" pitchFamily="18" charset="0"/>
                <a:cs typeface="Times New Roman" panose="02020603050405020304" pitchFamily="18" charset="0"/>
              </a:rPr>
              <a:t>instanței </a:t>
            </a:r>
            <a:r>
              <a:rPr lang="ro-RO" sz="2400" dirty="0">
                <a:latin typeface="Times New Roman" panose="02020603050405020304" pitchFamily="18" charset="0"/>
                <a:cs typeface="Times New Roman" panose="02020603050405020304" pitchFamily="18" charset="0"/>
              </a:rPr>
              <a:t>și accesul în sălile de </a:t>
            </a:r>
            <a:r>
              <a:rPr lang="ro-RO" sz="2400" dirty="0" smtClean="0">
                <a:latin typeface="Times New Roman" panose="02020603050405020304" pitchFamily="18" charset="0"/>
                <a:cs typeface="Times New Roman" panose="02020603050405020304" pitchFamily="18" charset="0"/>
              </a:rPr>
              <a:t>judecată.</a:t>
            </a:r>
          </a:p>
          <a:p>
            <a:pPr marL="285750" indent="-285750" algn="just">
              <a:buFont typeface="Wingdings" panose="05000000000000000000" pitchFamily="2" charset="2"/>
              <a:buChar char="Ø"/>
            </a:pPr>
            <a:r>
              <a:rPr lang="ro-RO" sz="2400" dirty="0" smtClean="0">
                <a:latin typeface="Times New Roman" panose="02020603050405020304" pitchFamily="18" charset="0"/>
                <a:cs typeface="Times New Roman" panose="02020603050405020304" pitchFamily="18" charset="0"/>
              </a:rPr>
              <a:t>Reparat blocul sanitar la etajul I în conformitate cu normativele prevăzute de legislația în </a:t>
            </a:r>
            <a:r>
              <a:rPr lang="ro-RO" sz="2400" dirty="0" smtClean="0">
                <a:latin typeface="Times New Roman" panose="02020603050405020304" pitchFamily="18" charset="0"/>
                <a:cs typeface="Times New Roman" panose="02020603050405020304" pitchFamily="18" charset="0"/>
              </a:rPr>
              <a:t>vigoare, </a:t>
            </a:r>
            <a:r>
              <a:rPr lang="ro-RO" sz="2400" dirty="0" smtClean="0">
                <a:latin typeface="Times New Roman" panose="02020603050405020304" pitchFamily="18" charset="0"/>
                <a:cs typeface="Times New Roman" panose="02020603050405020304" pitchFamily="18" charset="0"/>
              </a:rPr>
              <a:t>în special s-a ținut cont de recomandările </a:t>
            </a:r>
            <a:r>
              <a:rPr lang="en-US" sz="2400" dirty="0" err="1">
                <a:latin typeface="Times New Roman" panose="02020603050405020304" pitchFamily="18" charset="0"/>
                <a:cs typeface="Times New Roman" panose="02020603050405020304" pitchFamily="18" charset="0"/>
              </a:rPr>
              <a:t>Centrul</a:t>
            </a:r>
            <a:r>
              <a:rPr lang="ro-MD" sz="2400" dirty="0">
                <a:latin typeface="Times New Roman" panose="02020603050405020304" pitchFamily="18" charset="0"/>
                <a:cs typeface="Times New Roman" panose="02020603050405020304" pitchFamily="18" charset="0"/>
              </a:rPr>
              <a:t>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pentru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Drepturil</a:t>
            </a:r>
            <a:r>
              <a:rPr lang="ro-MD" sz="2400" dirty="0">
                <a:latin typeface="Times New Roman" panose="02020603050405020304" pitchFamily="18" charset="0"/>
                <a:cs typeface="Times New Roman" panose="02020603050405020304" pitchFamily="18" charset="0"/>
              </a:rPr>
              <a:t>e </a:t>
            </a:r>
            <a:r>
              <a:rPr lang="en-US" sz="2400" dirty="0" err="1">
                <a:latin typeface="Times New Roman" panose="02020603050405020304" pitchFamily="18" charset="0"/>
                <a:cs typeface="Times New Roman" panose="02020603050405020304" pitchFamily="18" charset="0"/>
              </a:rPr>
              <a:t>Persoanelor</a:t>
            </a:r>
            <a:r>
              <a:rPr lang="en-US" sz="2400" dirty="0">
                <a:latin typeface="Times New Roman" panose="02020603050405020304" pitchFamily="18" charset="0"/>
                <a:cs typeface="Times New Roman" panose="02020603050405020304" pitchFamily="18" charset="0"/>
              </a:rPr>
              <a:t> cu </a:t>
            </a:r>
            <a:r>
              <a:rPr lang="en-US" sz="2400" dirty="0" err="1">
                <a:latin typeface="Times New Roman" panose="02020603050405020304" pitchFamily="18" charset="0"/>
                <a:cs typeface="Times New Roman" panose="02020603050405020304" pitchFamily="18" charset="0"/>
              </a:rPr>
              <a:t>Dizabilit</a:t>
            </a:r>
            <a:r>
              <a:rPr lang="ro-MD" sz="2400" dirty="0">
                <a:latin typeface="Times New Roman" panose="02020603050405020304" pitchFamily="18" charset="0"/>
                <a:cs typeface="Times New Roman" panose="02020603050405020304" pitchFamily="18" charset="0"/>
              </a:rPr>
              <a:t>ăți </a:t>
            </a:r>
            <a:r>
              <a:rPr lang="ro-RO" sz="2400" dirty="0" smtClean="0">
                <a:latin typeface="Times New Roman" panose="02020603050405020304" pitchFamily="18" charset="0"/>
                <a:cs typeface="Times New Roman" panose="02020603050405020304" pitchFamily="18" charset="0"/>
              </a:rPr>
              <a:t>cu referire la asigurarea accesibilității și anume:lățimea golului de ușă, instalarea closetului accesibil pentru persoanele utilizatoare de scaun rulant, barele de suport pe ambele părți, spațiul de manevră de la closet pînă la ușa de intrare în cabina de veceu etc. </a:t>
            </a:r>
          </a:p>
          <a:p>
            <a:pPr marL="285750" indent="-285750" algn="just">
              <a:buFont typeface="Wingdings" panose="05000000000000000000" pitchFamily="2" charset="2"/>
              <a:buChar char="Ø"/>
            </a:pPr>
            <a:r>
              <a:rPr lang="ro-RO" sz="2400" dirty="0">
                <a:latin typeface="Times New Roman" panose="02020603050405020304" pitchFamily="18" charset="0"/>
                <a:cs typeface="Times New Roman" panose="02020603050405020304" pitchFamily="18" charset="0"/>
              </a:rPr>
              <a:t>L</a:t>
            </a:r>
            <a:r>
              <a:rPr lang="ro-RO" sz="2400" dirty="0" smtClean="0">
                <a:latin typeface="Times New Roman" panose="02020603050405020304" pitchFamily="18" charset="0"/>
                <a:cs typeface="Times New Roman" panose="02020603050405020304" pitchFamily="18" charset="0"/>
              </a:rPr>
              <a:t>a demersul Curții de de Apel Cahul de către Autoritatea Publică Locală au fost realizate lucrări pe terenul din fața clădirii instanței </a:t>
            </a:r>
            <a:r>
              <a:rPr lang="ro-MD" sz="2400" dirty="0" smtClean="0">
                <a:latin typeface="Times New Roman" panose="02020603050405020304" pitchFamily="18" charset="0"/>
                <a:cs typeface="Times New Roman" panose="02020603050405020304" pitchFamily="18" charset="0"/>
              </a:rPr>
              <a:t>pentru </a:t>
            </a:r>
            <a:r>
              <a:rPr lang="en-US" sz="2400" dirty="0" err="1" smtClean="0">
                <a:latin typeface="Times New Roman" panose="02020603050405020304" pitchFamily="18" charset="0"/>
                <a:cs typeface="Times New Roman" panose="02020603050405020304" pitchFamily="18" charset="0"/>
              </a:rPr>
              <a:t>acces</a:t>
            </a:r>
            <a:r>
              <a:rPr lang="ro-MD" sz="2400" dirty="0" smtClean="0">
                <a:latin typeface="Times New Roman" panose="02020603050405020304" pitchFamily="18" charset="0"/>
                <a:cs typeface="Times New Roman" panose="02020603050405020304" pitchFamily="18" charset="0"/>
              </a:rPr>
              <a:t>ul</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comod</a:t>
            </a:r>
            <a:r>
              <a:rPr lang="ro-MD" sz="2400" dirty="0" smtClean="0">
                <a:latin typeface="Times New Roman" panose="02020603050405020304" pitchFamily="18" charset="0"/>
                <a:cs typeface="Times New Roman" panose="02020603050405020304" pitchFamily="18" charset="0"/>
              </a:rPr>
              <a:t>/corespunzător</a:t>
            </a:r>
            <a:r>
              <a:rPr lang="en-US" sz="2400" dirty="0" smtClean="0">
                <a:latin typeface="Times New Roman" panose="02020603050405020304" pitchFamily="18" charset="0"/>
                <a:cs typeface="Times New Roman" panose="02020603050405020304" pitchFamily="18" charset="0"/>
              </a:rPr>
              <a:t> persoanel</a:t>
            </a:r>
            <a:r>
              <a:rPr lang="ro-MD" sz="2400" dirty="0" smtClean="0">
                <a:latin typeface="Times New Roman" panose="02020603050405020304" pitchFamily="18" charset="0"/>
                <a:cs typeface="Times New Roman" panose="02020603050405020304" pitchFamily="18" charset="0"/>
              </a:rPr>
              <a:t>or </a:t>
            </a:r>
            <a:r>
              <a:rPr lang="en-US" sz="2400" dirty="0" err="1" smtClean="0">
                <a:latin typeface="Times New Roman" panose="02020603050405020304" pitchFamily="18" charset="0"/>
                <a:cs typeface="Times New Roman" panose="02020603050405020304" pitchFamily="18" charset="0"/>
              </a:rPr>
              <a:t>utilizatoare</a:t>
            </a:r>
            <a:r>
              <a:rPr lang="en-US" sz="2400" dirty="0" smtClean="0">
                <a:latin typeface="Times New Roman" panose="02020603050405020304" pitchFamily="18" charset="0"/>
                <a:cs typeface="Times New Roman" panose="02020603050405020304" pitchFamily="18" charset="0"/>
              </a:rPr>
              <a:t> </a:t>
            </a:r>
            <a:r>
              <a:rPr lang="ro-MD" sz="2400" dirty="0" smtClean="0">
                <a:latin typeface="Times New Roman" panose="02020603050405020304" pitchFamily="18" charset="0"/>
                <a:cs typeface="Times New Roman" panose="02020603050405020304" pitchFamily="18" charset="0"/>
              </a:rPr>
              <a:t>de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scaune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rulante</a:t>
            </a:r>
            <a:r>
              <a:rPr lang="ro-MD"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endParaRPr lang="ro-RO" sz="24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ro-RO" sz="2400" dirty="0"/>
          </a:p>
        </p:txBody>
      </p:sp>
    </p:spTree>
    <p:extLst>
      <p:ext uri="{BB962C8B-B14F-4D97-AF65-F5344CB8AC3E}">
        <p14:creationId xmlns:p14="http://schemas.microsoft.com/office/powerpoint/2010/main" val="3877769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156D7CA0-A737-4765-B956-445EF70946C1}"/>
              </a:ext>
            </a:extLst>
          </p:cNvPr>
          <p:cNvSpPr>
            <a:spLocks noGrp="1"/>
          </p:cNvSpPr>
          <p:nvPr>
            <p:ph idx="1"/>
          </p:nvPr>
        </p:nvSpPr>
        <p:spPr>
          <a:xfrm>
            <a:off x="964276" y="2870966"/>
            <a:ext cx="10432473" cy="3649133"/>
          </a:xfrm>
        </p:spPr>
        <p:txBody>
          <a:bodyPr>
            <a:normAutofit/>
          </a:bodyPr>
          <a:lstStyle/>
          <a:p>
            <a:pPr marL="0" indent="0" algn="just">
              <a:buNone/>
            </a:pPr>
            <a:r>
              <a:rPr lang="ro-MD" sz="2800" i="1" dirty="0" smtClean="0"/>
              <a:t> </a:t>
            </a:r>
            <a:endParaRPr lang="ru-RU" sz="2800" i="1" dirty="0"/>
          </a:p>
          <a:p>
            <a:pPr marL="0" indent="0">
              <a:buNone/>
            </a:pPr>
            <a:r>
              <a:rPr lang="ro-MD" sz="2800" dirty="0"/>
              <a:t> </a:t>
            </a:r>
            <a:endParaRPr lang="ro-RO" sz="2800" dirty="0"/>
          </a:p>
        </p:txBody>
      </p:sp>
      <p:sp>
        <p:nvSpPr>
          <p:cNvPr id="2" name="Прямоугольник 1"/>
          <p:cNvSpPr/>
          <p:nvPr/>
        </p:nvSpPr>
        <p:spPr>
          <a:xfrm>
            <a:off x="964276" y="1172498"/>
            <a:ext cx="10354513" cy="5201424"/>
          </a:xfrm>
          <a:prstGeom prst="rect">
            <a:avLst/>
          </a:prstGeom>
        </p:spPr>
        <p:txBody>
          <a:bodyPr wrap="square">
            <a:spAutoFit/>
          </a:bodyPr>
          <a:lstStyle/>
          <a:p>
            <a:pPr algn="just"/>
            <a:r>
              <a:rPr lang="ro-RO" sz="2400" dirty="0">
                <a:latin typeface="Times New Roman" panose="02020603050405020304" pitchFamily="18" charset="0"/>
                <a:cs typeface="Times New Roman" panose="02020603050405020304" pitchFamily="18" charset="0"/>
              </a:rPr>
              <a:t>Gestionarea dosarelor și a cererilor de chemare în judecată </a:t>
            </a:r>
            <a:r>
              <a:rPr lang="ro-RO" sz="2400" dirty="0" smtClean="0">
                <a:latin typeface="Times New Roman" panose="02020603050405020304" pitchFamily="18" charset="0"/>
                <a:cs typeface="Times New Roman" panose="02020603050405020304" pitchFamily="18" charset="0"/>
              </a:rPr>
              <a:t>în instanță se </a:t>
            </a:r>
            <a:r>
              <a:rPr lang="ro-RO" sz="2400" dirty="0">
                <a:latin typeface="Times New Roman" panose="02020603050405020304" pitchFamily="18" charset="0"/>
                <a:cs typeface="Times New Roman" panose="02020603050405020304" pitchFamily="18" charset="0"/>
              </a:rPr>
              <a:t>face în mod electronic, prin </a:t>
            </a:r>
            <a:r>
              <a:rPr lang="ro-RO" sz="2400" dirty="0" smtClean="0">
                <a:latin typeface="Times New Roman" panose="02020603050405020304" pitchFamily="18" charset="0"/>
                <a:cs typeface="Times New Roman" panose="02020603050405020304" pitchFamily="18" charset="0"/>
              </a:rPr>
              <a:t>Programul Integrat </a:t>
            </a:r>
            <a:r>
              <a:rPr lang="ro-RO" sz="2400" dirty="0">
                <a:latin typeface="Times New Roman" panose="02020603050405020304" pitchFamily="18" charset="0"/>
                <a:cs typeface="Times New Roman" panose="02020603050405020304" pitchFamily="18" charset="0"/>
              </a:rPr>
              <a:t>de Gestionare a Dosarelor (PIGD). </a:t>
            </a:r>
            <a:r>
              <a:rPr lang="ro-RO" sz="2400" dirty="0" smtClean="0">
                <a:latin typeface="Times New Roman" panose="02020603050405020304" pitchFamily="18" charset="0"/>
                <a:cs typeface="Times New Roman" panose="02020603050405020304" pitchFamily="18" charset="0"/>
              </a:rPr>
              <a:t>Prin </a:t>
            </a:r>
            <a:r>
              <a:rPr lang="ro-RO" sz="2400" dirty="0">
                <a:latin typeface="Times New Roman" panose="02020603050405020304" pitchFamily="18" charset="0"/>
                <a:cs typeface="Times New Roman" panose="02020603050405020304" pitchFamily="18" charset="0"/>
              </a:rPr>
              <a:t>intermediul acestuia, angajații </a:t>
            </a:r>
            <a:r>
              <a:rPr lang="ro-RO" sz="2400" dirty="0" smtClean="0">
                <a:latin typeface="Times New Roman" panose="02020603050405020304" pitchFamily="18" charset="0"/>
                <a:cs typeface="Times New Roman" panose="02020603050405020304" pitchFamily="18" charset="0"/>
              </a:rPr>
              <a:t>instanței înregistrează</a:t>
            </a:r>
            <a:r>
              <a:rPr lang="ro-RO" sz="2400" dirty="0">
                <a:latin typeface="Times New Roman" panose="02020603050405020304" pitchFamily="18" charset="0"/>
                <a:cs typeface="Times New Roman" panose="02020603050405020304" pitchFamily="18" charset="0"/>
              </a:rPr>
              <a:t>, păstrează, redactează, repartizează, transmit, semnează, </a:t>
            </a:r>
            <a:r>
              <a:rPr lang="ro-RO" sz="2400" dirty="0" smtClean="0">
                <a:latin typeface="Times New Roman" panose="02020603050405020304" pitchFamily="18" charset="0"/>
                <a:cs typeface="Times New Roman" panose="02020603050405020304" pitchFamily="18" charset="0"/>
              </a:rPr>
              <a:t>publică, dacă </a:t>
            </a:r>
            <a:r>
              <a:rPr lang="ro-RO" sz="2400" dirty="0">
                <a:latin typeface="Times New Roman" panose="02020603050405020304" pitchFamily="18" charset="0"/>
                <a:cs typeface="Times New Roman" panose="02020603050405020304" pitchFamily="18" charset="0"/>
              </a:rPr>
              <a:t>e </a:t>
            </a:r>
            <a:r>
              <a:rPr lang="ro-RO" sz="2400" dirty="0" smtClean="0">
                <a:latin typeface="Times New Roman" panose="02020603050405020304" pitchFamily="18" charset="0"/>
                <a:cs typeface="Times New Roman" panose="02020603050405020304" pitchFamily="18" charset="0"/>
              </a:rPr>
              <a:t>cazul, </a:t>
            </a:r>
            <a:r>
              <a:rPr lang="ro-RO" sz="2400" dirty="0">
                <a:latin typeface="Times New Roman" panose="02020603050405020304" pitchFamily="18" charset="0"/>
                <a:cs typeface="Times New Roman" panose="02020603050405020304" pitchFamily="18" charset="0"/>
              </a:rPr>
              <a:t>actele ce fac parte </a:t>
            </a:r>
            <a:r>
              <a:rPr lang="ro-RO" sz="2400" dirty="0" smtClean="0">
                <a:latin typeface="Times New Roman" panose="02020603050405020304" pitchFamily="18" charset="0"/>
                <a:cs typeface="Times New Roman" panose="02020603050405020304" pitchFamily="18" charset="0"/>
              </a:rPr>
              <a:t>din </a:t>
            </a:r>
            <a:r>
              <a:rPr lang="ro-RO" sz="2400" dirty="0">
                <a:latin typeface="Times New Roman" panose="02020603050405020304" pitchFamily="18" charset="0"/>
                <a:cs typeface="Times New Roman" panose="02020603050405020304" pitchFamily="18" charset="0"/>
              </a:rPr>
              <a:t>dosar. </a:t>
            </a:r>
            <a:endParaRPr lang="ro-RO" sz="2400" dirty="0" smtClean="0">
              <a:latin typeface="Times New Roman" panose="02020603050405020304" pitchFamily="18" charset="0"/>
              <a:cs typeface="Times New Roman" panose="02020603050405020304" pitchFamily="18" charset="0"/>
            </a:endParaRPr>
          </a:p>
          <a:p>
            <a:pPr algn="just"/>
            <a:r>
              <a:rPr lang="ro-RO" sz="2400" dirty="0" smtClean="0">
                <a:latin typeface="Times New Roman" panose="02020603050405020304" pitchFamily="18" charset="0"/>
                <a:cs typeface="Times New Roman" panose="02020603050405020304" pitchFamily="18" charset="0"/>
              </a:rPr>
              <a:t>Implementarea sistemelor automatizate în Curtea de Apel Cahul cît și în instanțele judecătorești este un pas important în procesul de modernizare a instanțelor. PIGD vine în ajutor atât lucrătorilor instanțelor, cât și cetățenilor, contribuind, astfel, la eficientizarea lucrului instanțelor și îmbunătățirea calității actului justiției.</a:t>
            </a:r>
          </a:p>
          <a:p>
            <a:pPr algn="just"/>
            <a:r>
              <a:rPr lang="ro-RO" sz="2400" dirty="0" smtClean="0">
                <a:latin typeface="Times New Roman" panose="02020603050405020304" pitchFamily="18" charset="0"/>
                <a:cs typeface="Times New Roman" panose="02020603050405020304" pitchFamily="18" charset="0"/>
              </a:rPr>
              <a:t>În </a:t>
            </a:r>
            <a:r>
              <a:rPr lang="ro-RO" sz="2400" dirty="0" smtClean="0">
                <a:latin typeface="Times New Roman" panose="02020603050405020304" pitchFamily="18" charset="0"/>
                <a:cs typeface="Times New Roman" panose="02020603050405020304" pitchFamily="18" charset="0"/>
              </a:rPr>
              <a:t>scopul</a:t>
            </a:r>
            <a:r>
              <a:rPr lang="it-IT" sz="2400" dirty="0" smtClean="0">
                <a:latin typeface="Times New Roman" panose="02020603050405020304" pitchFamily="18" charset="0"/>
                <a:cs typeface="Times New Roman" panose="02020603050405020304" pitchFamily="18" charset="0"/>
              </a:rPr>
              <a:t> utilizării eficiente </a:t>
            </a:r>
            <a:r>
              <a:rPr lang="ro-MD" sz="2400" dirty="0" smtClean="0">
                <a:latin typeface="Times New Roman" panose="02020603050405020304" pitchFamily="18" charset="0"/>
                <a:cs typeface="Times New Roman" panose="02020603050405020304" pitchFamily="18" charset="0"/>
              </a:rPr>
              <a:t>a Programului Integrat de Gestionare  a Dosarelor</a:t>
            </a:r>
            <a:r>
              <a:rPr lang="ro-MD" sz="2400" dirty="0">
                <a:latin typeface="Times New Roman" panose="02020603050405020304" pitchFamily="18" charset="0"/>
                <a:cs typeface="Times New Roman" panose="02020603050405020304" pitchFamily="18" charset="0"/>
              </a:rPr>
              <a:t>, Curtea de Apel Cahul asigură utilizatorii PIGD cu tehnica </a:t>
            </a:r>
            <a:r>
              <a:rPr lang="ro-MD" sz="2400" dirty="0" smtClean="0">
                <a:latin typeface="Times New Roman" panose="02020603050405020304" pitchFamily="18" charset="0"/>
                <a:cs typeface="Times New Roman" panose="02020603050405020304" pitchFamily="18" charset="0"/>
              </a:rPr>
              <a:t>necesară.</a:t>
            </a:r>
          </a:p>
          <a:p>
            <a:pPr algn="just"/>
            <a:r>
              <a:rPr lang="ro-MD" sz="2400" dirty="0" smtClean="0">
                <a:latin typeface="Times New Roman" panose="02020603050405020304" pitchFamily="18" charset="0"/>
                <a:cs typeface="Times New Roman" panose="02020603050405020304" pitchFamily="18" charset="0"/>
              </a:rPr>
              <a:t>În anul 2021  Curtea de Apel Cahul a achiziționat nouă calculatoare, necesare pentru buna activitate a instanței. </a:t>
            </a:r>
            <a:endParaRPr lang="ro-RO" sz="24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ro-RO" sz="2000" dirty="0"/>
          </a:p>
        </p:txBody>
      </p:sp>
    </p:spTree>
    <p:extLst>
      <p:ext uri="{BB962C8B-B14F-4D97-AF65-F5344CB8AC3E}">
        <p14:creationId xmlns:p14="http://schemas.microsoft.com/office/powerpoint/2010/main" val="1490644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E5D89B09-CB06-416B-9314-266638BD8B43}"/>
              </a:ext>
            </a:extLst>
          </p:cNvPr>
          <p:cNvSpPr>
            <a:spLocks noGrp="1"/>
          </p:cNvSpPr>
          <p:nvPr>
            <p:ph idx="1"/>
          </p:nvPr>
        </p:nvSpPr>
        <p:spPr>
          <a:xfrm>
            <a:off x="935763" y="2421466"/>
            <a:ext cx="10626810" cy="4100290"/>
          </a:xfrm>
        </p:spPr>
        <p:txBody>
          <a:bodyPr>
            <a:normAutofit/>
          </a:bodyPr>
          <a:lstStyle/>
          <a:p>
            <a:pPr marL="0" indent="0" algn="just">
              <a:buNone/>
            </a:pPr>
            <a:r>
              <a:rPr lang="ro-MD" sz="2400" dirty="0" smtClean="0">
                <a:latin typeface="Times New Roman" panose="02020603050405020304" pitchFamily="18" charset="0"/>
                <a:cs typeface="Times New Roman" panose="02020603050405020304" pitchFamily="18" charset="0"/>
              </a:rPr>
              <a:t>În </a:t>
            </a:r>
            <a:r>
              <a:rPr lang="ro-MD" sz="2400" dirty="0">
                <a:latin typeface="Times New Roman" panose="02020603050405020304" pitchFamily="18" charset="0"/>
                <a:cs typeface="Times New Roman" panose="02020603050405020304" pitchFamily="18" charset="0"/>
              </a:rPr>
              <a:t>scopul realizării unui parteneriat strategic pentru susținerea și promovarea </a:t>
            </a:r>
            <a:r>
              <a:rPr lang="ro-MD" sz="2400" dirty="0" smtClean="0">
                <a:latin typeface="Times New Roman" panose="02020603050405020304" pitchFamily="18" charset="0"/>
                <a:cs typeface="Times New Roman" panose="02020603050405020304" pitchFamily="18" charset="0"/>
              </a:rPr>
              <a:t>activităților </a:t>
            </a:r>
            <a:r>
              <a:rPr lang="ro-MD" sz="2400" dirty="0">
                <a:latin typeface="Times New Roman" panose="02020603050405020304" pitchFamily="18" charset="0"/>
                <a:cs typeface="Times New Roman" panose="02020603050405020304" pitchFamily="18" charset="0"/>
              </a:rPr>
              <a:t>cît și implementarea intereselor specifice domeniului de </a:t>
            </a:r>
            <a:r>
              <a:rPr lang="ro-MD" sz="2400" dirty="0" smtClean="0">
                <a:latin typeface="Times New Roman" panose="02020603050405020304" pitchFamily="18" charset="0"/>
                <a:cs typeface="Times New Roman" panose="02020603050405020304" pitchFamily="18" charset="0"/>
              </a:rPr>
              <a:t>activitate în anul 2021 Curtea </a:t>
            </a:r>
            <a:r>
              <a:rPr lang="ro-MD" sz="2400" dirty="0">
                <a:latin typeface="Times New Roman" panose="02020603050405020304" pitchFamily="18" charset="0"/>
                <a:cs typeface="Times New Roman" panose="02020603050405020304" pitchFamily="18" charset="0"/>
              </a:rPr>
              <a:t>de Apel Cahul a stabilit relații de cooperare  cu Curtea de Apel Galați </a:t>
            </a:r>
            <a:r>
              <a:rPr lang="ro-MD" sz="2400" dirty="0" smtClean="0">
                <a:latin typeface="Times New Roman" panose="02020603050405020304" pitchFamily="18" charset="0"/>
                <a:cs typeface="Times New Roman" panose="02020603050405020304" pitchFamily="18" charset="0"/>
              </a:rPr>
              <a:t>România.</a:t>
            </a:r>
            <a:endParaRPr lang="ru-RU" sz="2400" dirty="0">
              <a:latin typeface="Times New Roman" panose="02020603050405020304" pitchFamily="18" charset="0"/>
              <a:cs typeface="Times New Roman" panose="02020603050405020304" pitchFamily="18" charset="0"/>
            </a:endParaRPr>
          </a:p>
          <a:p>
            <a:pPr algn="just"/>
            <a:endParaRPr lang="ro-RO" sz="2400"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898" y="1315158"/>
            <a:ext cx="2959100" cy="1972733"/>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07" y="1309513"/>
            <a:ext cx="3163328" cy="197837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3379" y="598312"/>
            <a:ext cx="3513993" cy="1978378"/>
          </a:xfrm>
          <a:prstGeom prst="rect">
            <a:avLst/>
          </a:prstGeom>
        </p:spPr>
      </p:pic>
    </p:spTree>
    <p:extLst>
      <p:ext uri="{BB962C8B-B14F-4D97-AF65-F5344CB8AC3E}">
        <p14:creationId xmlns:p14="http://schemas.microsoft.com/office/powerpoint/2010/main" val="3905146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2F29A524-174F-4B8A-A083-69345CCDDCB3}"/>
              </a:ext>
            </a:extLst>
          </p:cNvPr>
          <p:cNvSpPr>
            <a:spLocks noGrp="1"/>
          </p:cNvSpPr>
          <p:nvPr>
            <p:ph idx="1"/>
          </p:nvPr>
        </p:nvSpPr>
        <p:spPr>
          <a:xfrm>
            <a:off x="823785" y="1940011"/>
            <a:ext cx="10518802" cy="3649133"/>
          </a:xfrm>
        </p:spPr>
        <p:txBody>
          <a:bodyPr>
            <a:noAutofit/>
          </a:bodyPr>
          <a:lstStyle/>
          <a:p>
            <a:pPr marL="0" indent="0" algn="just">
              <a:buNone/>
            </a:pPr>
            <a:r>
              <a:rPr lang="ro-MD" sz="2400" dirty="0" smtClean="0">
                <a:latin typeface="Times New Roman" panose="02020603050405020304" pitchFamily="18" charset="0"/>
                <a:cs typeface="Times New Roman" panose="02020603050405020304" pitchFamily="18" charset="0"/>
              </a:rPr>
              <a:t>Această </a:t>
            </a:r>
            <a:r>
              <a:rPr lang="ro-MD" sz="2400" dirty="0">
                <a:latin typeface="Times New Roman" panose="02020603050405020304" pitchFamily="18" charset="0"/>
                <a:cs typeface="Times New Roman" panose="02020603050405020304" pitchFamily="18" charset="0"/>
              </a:rPr>
              <a:t>cooperare este preocuparea comună pentru îmbunătățirea calității actului de justiție, susținerea și promovarea activităților juridice, cultural-educative, social-umanitare, pentru promovarea și susținerea profesiilor juridice, organizarea de evenimente de formare </a:t>
            </a:r>
            <a:r>
              <a:rPr lang="ro-MD" sz="2400" dirty="0" smtClean="0">
                <a:latin typeface="Times New Roman" panose="02020603050405020304" pitchFamily="18" charset="0"/>
                <a:cs typeface="Times New Roman" panose="02020603050405020304" pitchFamily="18" charset="0"/>
              </a:rPr>
              <a:t>profesională </a:t>
            </a:r>
            <a:r>
              <a:rPr lang="ro-MD" sz="2400" dirty="0">
                <a:latin typeface="Times New Roman" panose="02020603050405020304" pitchFamily="18" charset="0"/>
                <a:cs typeface="Times New Roman" panose="02020603050405020304" pitchFamily="18" charset="0"/>
              </a:rPr>
              <a:t>seminare, conferințe, vizite de lucru, mese rotunde cu părți interesate în domeniul juridic, încurajarea și sprijinirea judecătorilor, grefierilor și celorlalți practicieni ai dreptului în participarea la activități de formare și dezvoltare profesională, promovarea profesiilor juridice în rândul justițiabililor și al studenților și elevilor, promovarea și susținerea culturii și a educației, promovarea și susținerea cauzelor social-umanitare, organizarea de evenimente cultural-educative și social-umanitare.</a:t>
            </a:r>
            <a:endParaRPr lang="ru-RU" sz="2400" dirty="0">
              <a:latin typeface="Times New Roman" panose="02020603050405020304" pitchFamily="18" charset="0"/>
              <a:cs typeface="Times New Roman" panose="02020603050405020304" pitchFamily="18" charset="0"/>
            </a:endParaRPr>
          </a:p>
          <a:p>
            <a:endParaRPr lang="ro-RO" sz="2800" dirty="0"/>
          </a:p>
        </p:txBody>
      </p:sp>
    </p:spTree>
    <p:extLst>
      <p:ext uri="{BB962C8B-B14F-4D97-AF65-F5344CB8AC3E}">
        <p14:creationId xmlns:p14="http://schemas.microsoft.com/office/powerpoint/2010/main" val="839941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156D7CA0-A737-4765-B956-445EF70946C1}"/>
              </a:ext>
            </a:extLst>
          </p:cNvPr>
          <p:cNvSpPr>
            <a:spLocks noGrp="1"/>
          </p:cNvSpPr>
          <p:nvPr>
            <p:ph idx="1"/>
          </p:nvPr>
        </p:nvSpPr>
        <p:spPr>
          <a:xfrm>
            <a:off x="981209" y="3065978"/>
            <a:ext cx="10432473" cy="3649133"/>
          </a:xfrm>
        </p:spPr>
        <p:txBody>
          <a:bodyPr>
            <a:normAutofit/>
          </a:bodyPr>
          <a:lstStyle/>
          <a:p>
            <a:pPr marL="0" indent="0" algn="just">
              <a:buNone/>
            </a:pPr>
            <a:r>
              <a:rPr lang="ro-MD" sz="2400" i="1" dirty="0"/>
              <a:t> </a:t>
            </a:r>
            <a:r>
              <a:rPr lang="ro-MD" sz="2400" dirty="0" smtClean="0">
                <a:latin typeface="Times New Roman" panose="02020603050405020304" pitchFamily="18" charset="0"/>
                <a:cs typeface="Times New Roman" panose="02020603050405020304" pitchFamily="18" charset="0"/>
              </a:rPr>
              <a:t>În cadrul vizitelor </a:t>
            </a:r>
            <a:r>
              <a:rPr lang="ro-MD" sz="2400" dirty="0">
                <a:latin typeface="Times New Roman" panose="02020603050405020304" pitchFamily="18" charset="0"/>
                <a:cs typeface="Times New Roman" panose="02020603050405020304" pitchFamily="18" charset="0"/>
              </a:rPr>
              <a:t>organizate </a:t>
            </a:r>
            <a:r>
              <a:rPr lang="ro-MD" sz="2400" dirty="0" smtClean="0">
                <a:latin typeface="Times New Roman" panose="02020603050405020304" pitchFamily="18" charset="0"/>
                <a:cs typeface="Times New Roman" panose="02020603050405020304" pitchFamily="18" charset="0"/>
              </a:rPr>
              <a:t>la Curtea de Apel Galați și Curtea de Apel Cahul judecătorii </a:t>
            </a:r>
            <a:r>
              <a:rPr lang="ro-MD" sz="2400" dirty="0">
                <a:latin typeface="Times New Roman" panose="02020603050405020304" pitchFamily="18" charset="0"/>
                <a:cs typeface="Times New Roman" panose="02020603050405020304" pitchFamily="18" charset="0"/>
              </a:rPr>
              <a:t>din </a:t>
            </a:r>
            <a:r>
              <a:rPr lang="ro-MD" sz="2400" dirty="0" smtClean="0">
                <a:latin typeface="Times New Roman" panose="02020603050405020304" pitchFamily="18" charset="0"/>
                <a:cs typeface="Times New Roman" panose="02020603050405020304" pitchFamily="18" charset="0"/>
              </a:rPr>
              <a:t>ambele instanțe au </a:t>
            </a:r>
            <a:r>
              <a:rPr lang="ro-MD" sz="2400" dirty="0">
                <a:latin typeface="Times New Roman" panose="02020603050405020304" pitchFamily="18" charset="0"/>
                <a:cs typeface="Times New Roman" panose="02020603050405020304" pitchFamily="18" charset="0"/>
              </a:rPr>
              <a:t>făcut schimb de experiență </a:t>
            </a:r>
            <a:r>
              <a:rPr lang="ro-MD" sz="2400" dirty="0" smtClean="0">
                <a:latin typeface="Times New Roman" panose="02020603050405020304" pitchFamily="18" charset="0"/>
                <a:cs typeface="Times New Roman" panose="02020603050405020304" pitchFamily="18" charset="0"/>
              </a:rPr>
              <a:t>cu referire la sistemul </a:t>
            </a:r>
            <a:r>
              <a:rPr lang="ro-MD" sz="2400" dirty="0">
                <a:latin typeface="Times New Roman" panose="02020603050405020304" pitchFamily="18" charset="0"/>
                <a:cs typeface="Times New Roman" panose="02020603050405020304" pitchFamily="18" charset="0"/>
              </a:rPr>
              <a:t>judiciar, modul de recrutare a personalului, managementul instituțional și diferențele de cultură organizațională. </a:t>
            </a:r>
            <a:endParaRPr lang="ru-RU" sz="2400" dirty="0">
              <a:latin typeface="Times New Roman" panose="02020603050405020304" pitchFamily="18" charset="0"/>
              <a:cs typeface="Times New Roman" panose="02020603050405020304" pitchFamily="18" charset="0"/>
            </a:endParaRPr>
          </a:p>
          <a:p>
            <a:pPr marL="0" indent="0">
              <a:buNone/>
            </a:pPr>
            <a:r>
              <a:rPr lang="ro-MD" sz="2800" dirty="0"/>
              <a:t> </a:t>
            </a:r>
            <a:endParaRPr lang="ro-RO" sz="2800" dirty="0"/>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876" y="847767"/>
            <a:ext cx="2686683" cy="2015012"/>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636" y="1584366"/>
            <a:ext cx="3024267" cy="2015012"/>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492" y="1584366"/>
            <a:ext cx="3023307" cy="2015012"/>
          </a:xfrm>
          <a:prstGeom prst="rect">
            <a:avLst/>
          </a:prstGeom>
        </p:spPr>
      </p:pic>
    </p:spTree>
    <p:extLst>
      <p:ext uri="{BB962C8B-B14F-4D97-AF65-F5344CB8AC3E}">
        <p14:creationId xmlns:p14="http://schemas.microsoft.com/office/powerpoint/2010/main" val="37973452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Небеса">
  <a:themeElements>
    <a:clrScheme name="Небеса">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Небеса">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Небеса">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TM03457452[[fn=Небесная]]</Template>
  <TotalTime>624</TotalTime>
  <Words>642</Words>
  <Application>Microsoft Office PowerPoint</Application>
  <PresentationFormat>Широкоэкранный</PresentationFormat>
  <Paragraphs>22</Paragraphs>
  <Slides>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Arial</vt:lpstr>
      <vt:lpstr>Calibri</vt:lpstr>
      <vt:lpstr>Calibri Light</vt:lpstr>
      <vt:lpstr>Times New Roman</vt:lpstr>
      <vt:lpstr>Wingdings</vt:lpstr>
      <vt:lpstr>Небеса</vt:lpstr>
      <vt:lpstr>Презентация PowerPoint</vt:lpstr>
      <vt:lpstr> Rezultate de succes ÎN  ANUL 2021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Judecătoria Chișinău – istorii de succes pe parcursul anului 2021</dc:title>
  <dc:creator>Office</dc:creator>
  <cp:lastModifiedBy>User</cp:lastModifiedBy>
  <cp:revision>58</cp:revision>
  <cp:lastPrinted>2022-04-12T06:29:34Z</cp:lastPrinted>
  <dcterms:created xsi:type="dcterms:W3CDTF">2022-04-11T07:09:19Z</dcterms:created>
  <dcterms:modified xsi:type="dcterms:W3CDTF">2022-04-29T06:13:13Z</dcterms:modified>
</cp:coreProperties>
</file>