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56"/>
  </p:notesMasterIdLst>
  <p:handoutMasterIdLst>
    <p:handoutMasterId r:id="rId57"/>
  </p:handoutMasterIdLst>
  <p:sldIdLst>
    <p:sldId id="322" r:id="rId2"/>
    <p:sldId id="323" r:id="rId3"/>
    <p:sldId id="324" r:id="rId4"/>
    <p:sldId id="325" r:id="rId5"/>
    <p:sldId id="337" r:id="rId6"/>
    <p:sldId id="326" r:id="rId7"/>
    <p:sldId id="339" r:id="rId8"/>
    <p:sldId id="328" r:id="rId9"/>
    <p:sldId id="345" r:id="rId10"/>
    <p:sldId id="374" r:id="rId11"/>
    <p:sldId id="316" r:id="rId12"/>
    <p:sldId id="373" r:id="rId13"/>
    <p:sldId id="338" r:id="rId14"/>
    <p:sldId id="330" r:id="rId15"/>
    <p:sldId id="271" r:id="rId16"/>
    <p:sldId id="340" r:id="rId17"/>
    <p:sldId id="332" r:id="rId18"/>
    <p:sldId id="333" r:id="rId19"/>
    <p:sldId id="341" r:id="rId20"/>
    <p:sldId id="334" r:id="rId21"/>
    <p:sldId id="335" r:id="rId22"/>
    <p:sldId id="302" r:id="rId23"/>
    <p:sldId id="290" r:id="rId24"/>
    <p:sldId id="376" r:id="rId25"/>
    <p:sldId id="355" r:id="rId26"/>
    <p:sldId id="377" r:id="rId27"/>
    <p:sldId id="375" r:id="rId28"/>
    <p:sldId id="378" r:id="rId29"/>
    <p:sldId id="342" r:id="rId30"/>
    <p:sldId id="379" r:id="rId31"/>
    <p:sldId id="348" r:id="rId32"/>
    <p:sldId id="349" r:id="rId33"/>
    <p:sldId id="350" r:id="rId34"/>
    <p:sldId id="357" r:id="rId35"/>
    <p:sldId id="352" r:id="rId36"/>
    <p:sldId id="299" r:id="rId37"/>
    <p:sldId id="300" r:id="rId38"/>
    <p:sldId id="358" r:id="rId39"/>
    <p:sldId id="380" r:id="rId40"/>
    <p:sldId id="384" r:id="rId41"/>
    <p:sldId id="381" r:id="rId42"/>
    <p:sldId id="382" r:id="rId43"/>
    <p:sldId id="360" r:id="rId44"/>
    <p:sldId id="361" r:id="rId45"/>
    <p:sldId id="362" r:id="rId46"/>
    <p:sldId id="301" r:id="rId47"/>
    <p:sldId id="366" r:id="rId48"/>
    <p:sldId id="369" r:id="rId49"/>
    <p:sldId id="364" r:id="rId50"/>
    <p:sldId id="303" r:id="rId51"/>
    <p:sldId id="365" r:id="rId52"/>
    <p:sldId id="370" r:id="rId53"/>
    <p:sldId id="367" r:id="rId54"/>
    <p:sldId id="372" r:id="rId5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54.10\public\PUBLIC%20%20COMUNA%201\Hantea%20Svetlana\CEPEJ%20pentru%20CIEJ%20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Rar$DIa0.262\rezultate_sondaj_cu%20grafice_CA_Cahu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r>
              <a:rPr lang="en-US" sz="1100" b="1" i="0" u="none" strike="noStrike" baseline="0">
                <a:solidFill>
                  <a:srgbClr val="FF0000"/>
                </a:solidFill>
                <a:effectLst/>
              </a:rPr>
              <a:t>Curtea de Apel Cahul</a:t>
            </a:r>
            <a:r>
              <a:rPr lang="en-GB" sz="1100" b="1" i="0" baseline="0">
                <a:effectLst/>
              </a:rPr>
              <a:t>: Rata de variaţie a stocului de cauze pendinte</a:t>
            </a:r>
            <a:r>
              <a:rPr lang="ro-RO" sz="1100" b="1" i="0" baseline="0">
                <a:effectLst/>
              </a:rPr>
              <a:t> pentru totalul calculat de cauze</a:t>
            </a:r>
            <a:endParaRPr lang="fr-FR" sz="110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r>
              <a:rPr lang="en-GB" sz="1100" b="1" i="0" u="none" strike="noStrike" baseline="0">
                <a:effectLst/>
              </a:rPr>
              <a:t>  </a:t>
            </a:r>
            <a:endParaRPr lang="en-GB" sz="1100"/>
          </a:p>
        </c:rich>
      </c:tx>
      <c:layout>
        <c:manualLayout>
          <c:xMode val="edge"/>
          <c:yMode val="edge"/>
          <c:x val="0.11017079541629507"/>
          <c:y val="1.508509163569335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9624151587603973E-2"/>
          <c:y val="0.15897475704816971"/>
          <c:w val="0.74624128642035392"/>
          <c:h val="0.66410422702380612"/>
        </c:manualLayout>
      </c:layout>
      <c:lineChart>
        <c:grouping val="standard"/>
        <c:varyColors val="0"/>
        <c:ser>
          <c:idx val="0"/>
          <c:order val="0"/>
          <c:tx>
            <c:strRef>
              <c:f>'[CEPEJ pentru CIEJ 2019.xlsx]Rezultat CR și DT'!$A$15</c:f>
              <c:strCache>
                <c:ptCount val="1"/>
                <c:pt idx="0">
                  <c:v>Rata de variaţie a stocului de cauze pendinte (CR)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circle"/>
            <c:size val="3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'[CEPEJ pentru CIEJ 2019.xlsx]Rezultat CR și DT'!$B$11:$E$11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'[CEPEJ pentru CIEJ 2019.xlsx]Rezultat CR și DT'!$B$15:$E$15</c:f>
              <c:numCache>
                <c:formatCode>0%</c:formatCode>
                <c:ptCount val="3"/>
                <c:pt idx="0">
                  <c:v>0.90550645819170628</c:v>
                </c:pt>
                <c:pt idx="1">
                  <c:v>1.0327380952380949</c:v>
                </c:pt>
                <c:pt idx="2">
                  <c:v>1.0801393728222997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EDF-4A54-A1C2-DB4F31B0CF8D}"/>
            </c:ext>
          </c:extLst>
        </c:ser>
        <c:ser>
          <c:idx val="5"/>
          <c:order val="1"/>
          <c:tx>
            <c:strRef>
              <c:f>'[CEPEJ pentru CIEJ 2019.xlsx]Rezultat CR și DT'!$A$17</c:f>
              <c:strCache>
                <c:ptCount val="1"/>
                <c:pt idx="0">
                  <c:v>CR=100%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'[CEPEJ pentru CIEJ 2019.xlsx]Rezultat CR și DT'!$B$11:$E$11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'[CEPEJ pentru CIEJ 2019.xlsx]Rezultat CR și DT'!$B$17:$E$17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DF-4A54-A1C2-DB4F31B0C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570360"/>
        <c:axId val="185543456"/>
      </c:lineChart>
      <c:catAx>
        <c:axId val="18457036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5543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543456"/>
        <c:scaling>
          <c:orientation val="minMax"/>
          <c:max val="1.5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4570360"/>
        <c:crosses val="autoZero"/>
        <c:crossBetween val="midCat"/>
        <c:majorUnit val="0.25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6.39101691235964E-2"/>
          <c:y val="0.91196823473988853"/>
          <c:w val="0.8788476563114066"/>
          <c:h val="5.1282051282051322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91605281276729E-2"/>
          <c:y val="0.21800033329447294"/>
          <c:w val="0.65867628965371672"/>
          <c:h val="0.717381545165573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E79-4047-A137-9EC901F7EDE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E79-4047-A137-9EC901F7EDE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79-4047-A137-9EC901F7EDE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E79-4047-A137-9EC901F7EDE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E79-4047-A137-9EC901F7EDE0}"/>
              </c:ext>
            </c:extLst>
          </c:dPt>
          <c:dLbls>
            <c:dLbl>
              <c:idx val="1"/>
              <c:layout>
                <c:manualLayout>
                  <c:x val="2.7189092963000394E-17"/>
                  <c:y val="-3.33056064755444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79-4047-A137-9EC901F7ED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'[rezultate_sondaj_cu grafice_CA_Cahul.xls]Sheet1'!$B$426:$B$430</c:f>
              <c:strCache>
                <c:ptCount val="5"/>
                <c:pt idx="0">
                  <c:v>foarte inalta</c:v>
                </c:pt>
                <c:pt idx="1">
                  <c:v>inalta</c:v>
                </c:pt>
                <c:pt idx="2">
                  <c:v>medie</c:v>
                </c:pt>
                <c:pt idx="3">
                  <c:v>joasa</c:v>
                </c:pt>
                <c:pt idx="4">
                  <c:v>foarte joasa</c:v>
                </c:pt>
              </c:strCache>
            </c:strRef>
          </c:cat>
          <c:val>
            <c:numRef>
              <c:f>'[rezultate_sondaj_cu grafice_CA_Cahul.xls]Sheet1'!$E$426:$E$430</c:f>
              <c:numCache>
                <c:formatCode>###0.0</c:formatCode>
                <c:ptCount val="5"/>
                <c:pt idx="0">
                  <c:v>23.834196891191709</c:v>
                </c:pt>
                <c:pt idx="1">
                  <c:v>46.632124352331608</c:v>
                </c:pt>
                <c:pt idx="2">
                  <c:v>20.725388601036261</c:v>
                </c:pt>
                <c:pt idx="3">
                  <c:v>6.2176165803108807</c:v>
                </c:pt>
                <c:pt idx="4">
                  <c:v>2.5906735751295336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E79-4047-A137-9EC901F7ED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6359288"/>
        <c:axId val="186359680"/>
      </c:barChart>
      <c:catAx>
        <c:axId val="186359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359680"/>
        <c:crosses val="autoZero"/>
        <c:auto val="1"/>
        <c:lblAlgn val="ctr"/>
        <c:lblOffset val="100"/>
        <c:noMultiLvlLbl val="0"/>
      </c:catAx>
      <c:valAx>
        <c:axId val="186359680"/>
        <c:scaling>
          <c:orientation val="minMax"/>
        </c:scaling>
        <c:delete val="0"/>
        <c:axPos val="l"/>
        <c:numFmt formatCode="###0.0" sourceLinked="1"/>
        <c:majorTickMark val="out"/>
        <c:minorTickMark val="none"/>
        <c:tickLblPos val="nextTo"/>
        <c:crossAx val="18635928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38071679093212E-2"/>
          <c:y val="9.3268995221751208E-2"/>
          <c:w val="0.63320112419575869"/>
          <c:h val="0.79978679588128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427-4B1D-8EEF-7E2221A447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427-4B1D-8EEF-7E2221A447B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427-4B1D-8EEF-7E2221A447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427-4B1D-8EEF-7E2221A447B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9427-4B1D-8EEF-7E2221A447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>
                        <a:alpha val="99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Foarte înalt </c:v>
                </c:pt>
                <c:pt idx="1">
                  <c:v>Înalt </c:v>
                </c:pt>
                <c:pt idx="2">
                  <c:v>Mediu </c:v>
                </c:pt>
                <c:pt idx="3">
                  <c:v>Joasă </c:v>
                </c:pt>
                <c:pt idx="4">
                  <c:v>Foarte joasă 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0.24500000000000005</c:v>
                </c:pt>
                <c:pt idx="1">
                  <c:v>0.48000000000000009</c:v>
                </c:pt>
                <c:pt idx="2">
                  <c:v>0.18000000000000005</c:v>
                </c:pt>
                <c:pt idx="3">
                  <c:v>6.0000000000000019E-2</c:v>
                </c:pt>
                <c:pt idx="4">
                  <c:v>4.5000000000000012E-2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27-4B1D-8EEF-7E2221A447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6360464"/>
        <c:axId val="186360856"/>
      </c:barChart>
      <c:catAx>
        <c:axId val="18636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360856"/>
        <c:crosses val="autoZero"/>
        <c:auto val="1"/>
        <c:lblAlgn val="ctr"/>
        <c:lblOffset val="100"/>
        <c:noMultiLvlLbl val="0"/>
      </c:catAx>
      <c:valAx>
        <c:axId val="186360856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186360464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2">
              <a:alpha val="99000"/>
            </a:schemeClr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552601-3CC6-48C5-BA44-23E53E7D71D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93" cy="498401"/>
          </a:xfrm>
          <a:prstGeom prst="rect">
            <a:avLst/>
          </a:prstGeom>
          <a:noFill/>
          <a:ln>
            <a:noFill/>
          </a:ln>
        </p:spPr>
        <p:txBody>
          <a:bodyPr vert="horz" wrap="square" lIns="93314" tIns="46661" rIns="93314" bIns="46661" anchor="t" anchorCtr="0" compatLnSpc="1">
            <a:noAutofit/>
          </a:bodyPr>
          <a:lstStyle/>
          <a:p>
            <a:pPr marL="0" marR="0" lvl="0" indent="0" algn="l" defTabSz="457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05B61-1280-4B25-B2FC-401436023A7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49692" y="0"/>
            <a:ext cx="2946393" cy="498401"/>
          </a:xfrm>
          <a:prstGeom prst="rect">
            <a:avLst/>
          </a:prstGeom>
          <a:noFill/>
          <a:ln>
            <a:noFill/>
          </a:ln>
        </p:spPr>
        <p:txBody>
          <a:bodyPr vert="horz" wrap="square" lIns="93314" tIns="46661" rIns="93314" bIns="46661" anchor="t" anchorCtr="0" compatLnSpc="1">
            <a:noAutofit/>
          </a:bodyPr>
          <a:lstStyle/>
          <a:p>
            <a:pPr marL="0" marR="0" lvl="0" indent="0" algn="r" defTabSz="457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4C6393-905F-4CBC-B8D8-62493F385C61}" type="datetime1"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457885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4/22/2021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F0A88-93E0-4109-BFD2-BFA09B2B4FD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28241"/>
            <a:ext cx="2946393" cy="498401"/>
          </a:xfrm>
          <a:prstGeom prst="rect">
            <a:avLst/>
          </a:prstGeom>
          <a:noFill/>
          <a:ln>
            <a:noFill/>
          </a:ln>
        </p:spPr>
        <p:txBody>
          <a:bodyPr vert="horz" wrap="square" lIns="93314" tIns="46661" rIns="93314" bIns="46661" anchor="b" anchorCtr="0" compatLnSpc="1">
            <a:noAutofit/>
          </a:bodyPr>
          <a:lstStyle/>
          <a:p>
            <a:pPr marL="0" marR="0" lvl="0" indent="0" algn="l" defTabSz="457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CFA11-D6EE-42E2-8C06-F56622B44025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49692" y="9428241"/>
            <a:ext cx="2946393" cy="498401"/>
          </a:xfrm>
          <a:prstGeom prst="rect">
            <a:avLst/>
          </a:prstGeom>
          <a:noFill/>
          <a:ln>
            <a:noFill/>
          </a:ln>
        </p:spPr>
        <p:txBody>
          <a:bodyPr vert="horz" wrap="square" lIns="93314" tIns="46661" rIns="93314" bIns="46661" anchor="b" anchorCtr="0" compatLnSpc="1">
            <a:noAutofit/>
          </a:bodyPr>
          <a:lstStyle/>
          <a:p>
            <a:pPr marL="0" marR="0" lvl="0" indent="0" algn="r" defTabSz="457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437035-2921-4F2E-8283-5A9334ABB8FF}" type="slidenum">
              <a:rPr/>
              <a:pPr marL="0" marR="0" lvl="0" indent="0" algn="r" defTabSz="457885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77040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0C7F99-9B54-4175-9621-355A3C5B771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93" cy="4984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577" tIns="45793" rIns="91577" bIns="45793" anchor="t" anchorCtr="0" compatLnSpc="1">
            <a:noAutofit/>
          </a:bodyPr>
          <a:lstStyle>
            <a:lvl1pPr marL="0" marR="0" lvl="0" indent="0" algn="l" defTabSz="457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00CA3-506B-4D4B-B2B0-84EA7077533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49692" y="0"/>
            <a:ext cx="2946393" cy="4984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577" tIns="45793" rIns="91577" bIns="45793" anchor="t" anchorCtr="0" compatLnSpc="1">
            <a:noAutofit/>
          </a:bodyPr>
          <a:lstStyle>
            <a:lvl1pPr marL="0" marR="0" lvl="0" indent="0" algn="r" defTabSz="457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81C7596-FD67-4A03-8088-ADB1B4C1BFDA}" type="datetime1">
              <a:rPr lang="en-US"/>
              <a:pPr lvl="0"/>
              <a:t>4/22/2021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5DA69DE-6EDA-4274-931D-CEC6A6791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61415DF-F445-478D-909F-A32C1728782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1037" y="4777612"/>
            <a:ext cx="5435595" cy="3907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577" tIns="45793" rIns="91577" bIns="45793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F660-DEE3-4537-94F7-3BA1CB7D1EF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28241"/>
            <a:ext cx="2946393" cy="4984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577" tIns="45793" rIns="91577" bIns="45793" anchor="b" anchorCtr="0" compatLnSpc="1">
            <a:noAutofit/>
          </a:bodyPr>
          <a:lstStyle>
            <a:lvl1pPr marL="0" marR="0" lvl="0" indent="0" algn="l" defTabSz="457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D3E53-53F3-40D1-A41E-F1AB304FD83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49692" y="9428241"/>
            <a:ext cx="2946393" cy="4984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577" tIns="45793" rIns="91577" bIns="45793" anchor="b" anchorCtr="0" compatLnSpc="1">
            <a:noAutofit/>
          </a:bodyPr>
          <a:lstStyle>
            <a:lvl1pPr marL="0" marR="0" lvl="0" indent="0" algn="r" defTabSz="457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defRPr>
            </a:lvl1pPr>
          </a:lstStyle>
          <a:p>
            <a:pPr lvl="0"/>
            <a:fld id="{93C4CE96-C957-4E80-B9B7-03A9EF516821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8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F07D11-4917-41D7-B446-4EEE80244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6529B9-1EE2-4378-9E31-A98235355B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hangingPunct="1">
              <a:spcBef>
                <a:spcPts val="0"/>
              </a:spcBef>
            </a:pPr>
            <a:r>
              <a:rPr lang="en-US" b="1" dirty="0" err="1">
                <a:latin typeface="Times New Roman" pitchFamily="18"/>
                <a:cs typeface="Times New Roman" pitchFamily="18"/>
              </a:rPr>
              <a:t>Riscuri</a:t>
            </a:r>
            <a:r>
              <a:rPr lang="x-none" b="1" dirty="0">
                <a:latin typeface="Times New Roman" pitchFamily="18"/>
                <a:cs typeface="Times New Roman" pitchFamily="18"/>
              </a:rPr>
              <a:t>:</a:t>
            </a:r>
            <a:r>
              <a:rPr lang="ro-RO" b="1" dirty="0">
                <a:latin typeface="Times New Roman" pitchFamily="18"/>
                <a:cs typeface="Times New Roman" pitchFamily="18"/>
              </a:rPr>
              <a:t> </a:t>
            </a:r>
          </a:p>
          <a:p>
            <a:pPr lvl="0" hangingPunct="1">
              <a:spcBef>
                <a:spcPts val="0"/>
              </a:spcBef>
            </a:pPr>
            <a:r>
              <a:rPr lang="ro-RO" dirty="0">
                <a:latin typeface="Times New Roman" pitchFamily="18"/>
                <a:cs typeface="Times New Roman" pitchFamily="18"/>
              </a:rPr>
              <a:t>Colectarea datelor statistice manual, implicarea specialiștilor la activități suplimentare </a:t>
            </a:r>
            <a:r>
              <a:rPr lang="ro-RO" dirty="0" err="1">
                <a:latin typeface="Times New Roman" pitchFamily="18"/>
                <a:cs typeface="Times New Roman" pitchFamily="18"/>
              </a:rPr>
              <a:t>rămînînd</a:t>
            </a:r>
            <a:r>
              <a:rPr lang="ro-RO" dirty="0">
                <a:latin typeface="Times New Roman" pitchFamily="18"/>
                <a:cs typeface="Times New Roman" pitchFamily="18"/>
              </a:rPr>
              <a:t> sarcinile de bază neexecutate în termen, fluxul de cadre,</a:t>
            </a:r>
            <a:endParaRPr lang="en-US" kern="0" dirty="0">
              <a:latin typeface="Times New Roman" pitchFamily="18"/>
              <a:cs typeface="Times New Roman" pitchFamily="18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C019D-D58C-4BF9-8907-D193B63AD19C}"/>
              </a:ext>
            </a:extLst>
          </p:cNvPr>
          <p:cNvSpPr txBox="1"/>
          <p:nvPr/>
        </p:nvSpPr>
        <p:spPr>
          <a:xfrm>
            <a:off x="3849692" y="9428241"/>
            <a:ext cx="2946393" cy="498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577" tIns="45793" rIns="91577" bIns="45793" anchor="b" anchorCtr="0" compatLnSpc="1">
            <a:noAutofit/>
          </a:bodyPr>
          <a:lstStyle/>
          <a:p>
            <a:pPr marL="0" marR="0" lvl="0" indent="0" algn="r" defTabSz="457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B35D1D-9BAE-4187-BD48-AB4B45A10D44}" type="slidenum">
              <a:rPr/>
              <a:pPr marL="0" marR="0" lvl="0" indent="0" algn="r" defTabSz="457885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593884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F07D11-4917-41D7-B446-4EEE80244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6529B9-1EE2-4378-9E31-A98235355B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hangingPunct="1">
              <a:spcBef>
                <a:spcPts val="0"/>
              </a:spcBef>
            </a:pPr>
            <a:r>
              <a:rPr lang="en-US" b="1" dirty="0" err="1">
                <a:latin typeface="Times New Roman" pitchFamily="18"/>
                <a:cs typeface="Times New Roman" pitchFamily="18"/>
              </a:rPr>
              <a:t>Riscuri</a:t>
            </a:r>
            <a:r>
              <a:rPr lang="x-none" b="1" dirty="0">
                <a:latin typeface="Times New Roman" pitchFamily="18"/>
                <a:cs typeface="Times New Roman" pitchFamily="18"/>
              </a:rPr>
              <a:t>:</a:t>
            </a:r>
            <a:r>
              <a:rPr lang="ro-RO" b="1" dirty="0">
                <a:latin typeface="Times New Roman" pitchFamily="18"/>
                <a:cs typeface="Times New Roman" pitchFamily="18"/>
              </a:rPr>
              <a:t> </a:t>
            </a:r>
          </a:p>
          <a:p>
            <a:pPr lvl="0" hangingPunct="1">
              <a:spcBef>
                <a:spcPts val="0"/>
              </a:spcBef>
            </a:pPr>
            <a:r>
              <a:rPr lang="ro-RO" dirty="0">
                <a:latin typeface="Times New Roman" pitchFamily="18"/>
                <a:cs typeface="Times New Roman" pitchFamily="18"/>
              </a:rPr>
              <a:t>Colectarea datelor statistice manual, implicarea specialiștilor la activități suplimentare </a:t>
            </a:r>
            <a:r>
              <a:rPr lang="ro-RO" dirty="0" err="1">
                <a:latin typeface="Times New Roman" pitchFamily="18"/>
                <a:cs typeface="Times New Roman" pitchFamily="18"/>
              </a:rPr>
              <a:t>rămînînd</a:t>
            </a:r>
            <a:r>
              <a:rPr lang="ro-RO" dirty="0">
                <a:latin typeface="Times New Roman" pitchFamily="18"/>
                <a:cs typeface="Times New Roman" pitchFamily="18"/>
              </a:rPr>
              <a:t> sarcinile de bază neexecutate în termen, fluxul de cadre,</a:t>
            </a:r>
            <a:endParaRPr lang="en-US" kern="0" dirty="0">
              <a:latin typeface="Times New Roman" pitchFamily="18"/>
              <a:cs typeface="Times New Roman" pitchFamily="18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C019D-D58C-4BF9-8907-D193B63AD19C}"/>
              </a:ext>
            </a:extLst>
          </p:cNvPr>
          <p:cNvSpPr txBox="1"/>
          <p:nvPr/>
        </p:nvSpPr>
        <p:spPr>
          <a:xfrm>
            <a:off x="3849692" y="9428241"/>
            <a:ext cx="2946393" cy="498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577" tIns="45793" rIns="91577" bIns="45793" anchor="b" anchorCtr="0" compatLnSpc="1">
            <a:noAutofit/>
          </a:bodyPr>
          <a:lstStyle/>
          <a:p>
            <a:pPr marL="0" marR="0" lvl="0" indent="0" algn="r" defTabSz="457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B35D1D-9BAE-4187-BD48-AB4B45A10D44}" type="slidenum">
              <a:rPr/>
              <a:pPr marL="0" marR="0" lvl="0" indent="0" algn="r" defTabSz="457885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017809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F07D11-4917-41D7-B446-4EEE80244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6529B9-1EE2-4378-9E31-A98235355B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hangingPunct="1">
              <a:spcBef>
                <a:spcPts val="0"/>
              </a:spcBef>
            </a:pPr>
            <a:r>
              <a:rPr lang="en-US" b="1" dirty="0" err="1">
                <a:latin typeface="Times New Roman" pitchFamily="18"/>
                <a:cs typeface="Times New Roman" pitchFamily="18"/>
              </a:rPr>
              <a:t>Riscuri</a:t>
            </a:r>
            <a:r>
              <a:rPr lang="x-none" b="1" dirty="0">
                <a:latin typeface="Times New Roman" pitchFamily="18"/>
                <a:cs typeface="Times New Roman" pitchFamily="18"/>
              </a:rPr>
              <a:t>:</a:t>
            </a:r>
            <a:r>
              <a:rPr lang="ro-RO" b="1" dirty="0">
                <a:latin typeface="Times New Roman" pitchFamily="18"/>
                <a:cs typeface="Times New Roman" pitchFamily="18"/>
              </a:rPr>
              <a:t> </a:t>
            </a:r>
          </a:p>
          <a:p>
            <a:pPr lvl="0" hangingPunct="1">
              <a:spcBef>
                <a:spcPts val="0"/>
              </a:spcBef>
            </a:pPr>
            <a:r>
              <a:rPr lang="ro-RO" dirty="0">
                <a:latin typeface="Times New Roman" pitchFamily="18"/>
                <a:cs typeface="Times New Roman" pitchFamily="18"/>
              </a:rPr>
              <a:t>Colectarea datelor statistice manual, implicarea specialiștilor la activități suplimentare </a:t>
            </a:r>
            <a:r>
              <a:rPr lang="ro-RO" dirty="0" err="1">
                <a:latin typeface="Times New Roman" pitchFamily="18"/>
                <a:cs typeface="Times New Roman" pitchFamily="18"/>
              </a:rPr>
              <a:t>rămînînd</a:t>
            </a:r>
            <a:r>
              <a:rPr lang="ro-RO" dirty="0">
                <a:latin typeface="Times New Roman" pitchFamily="18"/>
                <a:cs typeface="Times New Roman" pitchFamily="18"/>
              </a:rPr>
              <a:t> sarcinile de bază neexecutate în termen, fluxul de cadre,</a:t>
            </a:r>
            <a:endParaRPr lang="en-US" kern="0" dirty="0">
              <a:latin typeface="Times New Roman" pitchFamily="18"/>
              <a:cs typeface="Times New Roman" pitchFamily="18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C019D-D58C-4BF9-8907-D193B63AD19C}"/>
              </a:ext>
            </a:extLst>
          </p:cNvPr>
          <p:cNvSpPr txBox="1"/>
          <p:nvPr/>
        </p:nvSpPr>
        <p:spPr>
          <a:xfrm>
            <a:off x="3849692" y="9428241"/>
            <a:ext cx="2946393" cy="498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577" tIns="45793" rIns="91577" bIns="45793" anchor="b" anchorCtr="0" compatLnSpc="1">
            <a:noAutofit/>
          </a:bodyPr>
          <a:lstStyle/>
          <a:p>
            <a:pPr marL="0" marR="0" lvl="0" indent="0" algn="r" defTabSz="457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B35D1D-9BAE-4187-BD48-AB4B45A10D44}" type="slidenum">
              <a:rPr/>
              <a:pPr marL="0" marR="0" lvl="0" indent="0" algn="r" defTabSz="457885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67169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>
            <a:extLst>
              <a:ext uri="{FF2B5EF4-FFF2-40B4-BE49-F238E27FC236}">
                <a16:creationId xmlns:a16="http://schemas.microsoft.com/office/drawing/2014/main" id="{0D9A98C8-C121-40FF-9417-0EFC3ED30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Substituent note 2">
            <a:extLst>
              <a:ext uri="{FF2B5EF4-FFF2-40B4-BE49-F238E27FC236}">
                <a16:creationId xmlns:a16="http://schemas.microsoft.com/office/drawing/2014/main" id="{BF233101-573D-4C5F-8CFB-EA2ED5908A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42273B28-C244-4E31-9044-0767B4D163C1}"/>
              </a:ext>
            </a:extLst>
          </p:cNvPr>
          <p:cNvSpPr txBox="1"/>
          <p:nvPr/>
        </p:nvSpPr>
        <p:spPr>
          <a:xfrm>
            <a:off x="3849692" y="9428241"/>
            <a:ext cx="2946393" cy="498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577" tIns="45793" rIns="91577" bIns="45793" anchor="b" anchorCtr="0" compatLnSpc="1">
            <a:noAutofit/>
          </a:bodyPr>
          <a:lstStyle/>
          <a:p>
            <a:pPr marL="0" marR="0" lvl="0" indent="0" algn="r" defTabSz="4578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437AE7-63AA-4509-8208-F9622F5FB306}" type="slidenum">
              <a:rPr/>
              <a:pPr marL="0" marR="0" lvl="0" indent="0" algn="r" defTabSz="457885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08121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14A1-F0D1-4770-9C72-B1D48CA20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62C16-C4A8-46E2-B19F-9E540EC23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ABF0C-E616-40F9-A255-71B4737E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8BF9C02-DB3B-4C2F-AED4-0FE675D475BD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6804B-42BC-4FE3-B56A-957366C5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6608-6159-4CAB-96AF-946BBD31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A3069D-E3FA-4190-A079-BA462D4AB8B9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6041-4438-4078-98F2-2AC72134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FD7D5-63F9-4EE3-A155-584157776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B4D89-4D21-4CD0-8019-570679B0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BAAD655-1BEE-4CDA-B780-E5AFCB976279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05380-FB59-434C-9E3A-B27CFB059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56A1F-6BB4-4186-AFCA-EFCD86F07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9C5AC-64B2-42FC-BB60-BE18A021CEF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3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C90EE-273F-4A60-940E-CF867CE67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D5A1A-861F-431A-BA9F-AE25A1D6C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0669D-0666-4593-8D37-D8946C267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BAAD655-1BEE-4CDA-B780-E5AFCB976279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F33-E348-4A9B-83A4-C3DB6C4C3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1CBF1-8852-4138-9291-12A58DF9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9C5AC-64B2-42FC-BB60-BE18A021CEF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2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3DF02-78B4-40FA-84D6-4BC1CEB2F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51DCB-9C66-4978-8785-D3A8118B3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FDF4D-0888-4D58-9103-B09D1BC0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BAAD655-1BEE-4CDA-B780-E5AFCB976279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A81F6-4EDE-45AE-9A04-424FD4B6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E84A9-A621-4879-81F8-55B9A02E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9C5AC-64B2-42FC-BB60-BE18A021CEF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5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0B94-33D3-4A30-844C-D2EE1D06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4680C-0767-40DF-B4E2-9495EFA3B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BD1E0-456D-4B21-B7FE-8C7E81BD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782D1A8-0845-41C4-9A40-6914418BE8C4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9EEBC-1D25-4B33-818C-94A69471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340AA-6A23-4A86-A2A7-CDFECED7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24D60A-60FB-48A8-A7A7-6A2D2895DE1B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3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E53B4-32B8-4B0D-8F7A-DB854E22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661A5-8677-4C12-BACF-EBD7AA56C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3691D-C67A-4A30-890A-6296356E6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C3D41-385C-4A75-AD50-67C7005F4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BAAD655-1BEE-4CDA-B780-E5AFCB976279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50B3F-1B67-4D22-B2E0-EFDD5816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F73BA-DB1D-4E01-BE6B-72729415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9C5AC-64B2-42FC-BB60-BE18A021CEF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1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220B-6683-43B6-A636-86B1BD7E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EDB4B-49B1-4D25-935A-93CE0014B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93DDC-F94C-4311-A98E-07513386E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C6CAB-8921-48A0-A363-DFDD8FE85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1598A-9AE0-4502-83FB-29A45FB43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6C24D3-3612-4DE6-BEE0-8AF1D811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BAAD655-1BEE-4CDA-B780-E5AFCB976279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3A60A-C047-4F03-B9E4-4C9065CB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2FB2E-2567-403D-8153-4AC9BB02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9C5AC-64B2-42FC-BB60-BE18A021CEF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320E-359E-4E36-A486-A42625912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15D76-A256-4E48-91EC-42FACDE4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407905E-A3D1-4FCD-8344-F0B30F6A352D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628B1-A056-4583-8590-C408D414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474C4-1B4C-4E21-A203-58DDD9A29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2829EA-4AE5-4926-AFF4-4BDF7A9D506A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DC7EA6-FD19-45DC-9A80-B811459A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221D5F-2131-42D2-A41C-809CEADBDB8F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4B6FF6-5E09-4A19-8FE8-54D85551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34DED-FD8D-4807-844B-647708FC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DD0AE9-4047-400D-96ED-C331FE6C81F1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2BBF-712F-4D83-AFB1-8935FBA2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7B217-CD2E-4E06-8B39-A04A4C76F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EF5A6-89D9-4992-9918-5E082BA58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D126E-922E-49CF-AC56-43E51D61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BAAD655-1BEE-4CDA-B780-E5AFCB976279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37841-05DB-4B2C-BAE4-C1C3E4E6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98D89-0451-41B2-B4B2-926EAD87C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9C5AC-64B2-42FC-BB60-BE18A021CEF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EDDE-01C8-4157-AFEE-9F5DDFA9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B100F-15D6-4815-82FB-A7A75D30F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89A43-9646-41FE-A58E-F951AE578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C565D-D978-4F6C-BA9F-48CAB658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2681E2-30E7-4982-BB6F-A0B69F3AD504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F505A-A880-48F5-9E9E-6D3CA70D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CB1E1-022E-414A-8969-0DCF9E61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667133-07FE-4069-BEA1-F31608CAD4E3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966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C57B89-85AF-4B24-9AC3-07A0C8A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62B2B-DB9A-4D3D-BDD0-F9A2CA17B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8DFE8-7B9E-4F2A-98E0-5B9751CE5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5BAAD655-1BEE-4CDA-B780-E5AFCB976279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93009-BAA6-48EC-B57E-AB46075A1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4AE77-74BF-4D84-873A-0BEF655B0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BCF9C5AC-64B2-42FC-BB60-BE18A021CEF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7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CF3DF-2A65-44D5-8CA1-D3B13FE2D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076623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  <a:cs typeface="Times New Roman" pitchFamily="18"/>
              </a:rPr>
              <a:t>CADRUL INTERNA</a:t>
            </a:r>
            <a:r>
              <a:rPr lang="ro-RO" sz="20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  <a:cs typeface="Times New Roman" pitchFamily="18"/>
              </a:rPr>
              <a:t>Ț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  <a:cs typeface="Times New Roman" pitchFamily="18"/>
              </a:rPr>
              <a:t>IONAL DE EXCELEN</a:t>
            </a:r>
            <a:r>
              <a:rPr lang="ro-RO" sz="20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  <a:cs typeface="Times New Roman" pitchFamily="18"/>
              </a:rPr>
              <a:t>ȚĂ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  <a:cs typeface="Times New Roman" pitchFamily="18"/>
              </a:rPr>
              <a:t> JUDEC</a:t>
            </a:r>
            <a:r>
              <a:rPr lang="ro-RO" sz="20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  <a:cs typeface="Times New Roman" pitchFamily="18"/>
              </a:rPr>
              <a:t>Ă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  <a:cs typeface="Times New Roman" pitchFamily="18"/>
              </a:rPr>
              <a:t>TOREASC</a:t>
            </a:r>
            <a:r>
              <a:rPr lang="ro-RO" sz="20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  <a:cs typeface="Times New Roman" pitchFamily="18"/>
              </a:rPr>
              <a:t>Ă. </a:t>
            </a:r>
            <a:br>
              <a:rPr lang="ro-RO" sz="27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  <a:cs typeface="Times New Roman" pitchFamily="18"/>
              </a:rPr>
            </a:br>
            <a:br>
              <a:rPr lang="ro-RO" sz="27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  <a:cs typeface="Times New Roman" pitchFamily="18"/>
              </a:rPr>
            </a:br>
            <a:r>
              <a:rPr lang="en-US" sz="2700" b="1" kern="0" dirty="0">
                <a:solidFill>
                  <a:schemeClr val="accent1"/>
                </a:solidFill>
                <a:latin typeface="Bahnschrift SemiCondensed" panose="020B0502040204020203" pitchFamily="34" charset="0"/>
                <a:cs typeface="Times New Roman" pitchFamily="18"/>
              </a:rPr>
              <a:t>PRACTIC</a:t>
            </a:r>
            <a:r>
              <a:rPr lang="ro-RO" sz="2700" b="1" kern="0" dirty="0">
                <a:solidFill>
                  <a:schemeClr val="accent1"/>
                </a:solidFill>
                <a:latin typeface="Bahnschrift SemiCondensed" panose="020B0502040204020203" pitchFamily="34" charset="0"/>
                <a:cs typeface="Times New Roman" pitchFamily="18"/>
              </a:rPr>
              <a:t>I</a:t>
            </a:r>
            <a:r>
              <a:rPr lang="en-US" sz="2700" b="1" kern="0" dirty="0">
                <a:solidFill>
                  <a:schemeClr val="accent1"/>
                </a:solidFill>
                <a:latin typeface="Bahnschrift SemiCondensed" panose="020B0502040204020203" pitchFamily="34" charset="0"/>
                <a:cs typeface="Times New Roman" pitchFamily="18"/>
              </a:rPr>
              <a:t> </a:t>
            </a:r>
            <a:r>
              <a:rPr lang="ro-RO" sz="2700" b="1" kern="0" dirty="0">
                <a:solidFill>
                  <a:schemeClr val="accent1"/>
                </a:solidFill>
                <a:latin typeface="Bahnschrift SemiCondensed" panose="020B0502040204020203" pitchFamily="34" charset="0"/>
                <a:cs typeface="Times New Roman" pitchFamily="18"/>
              </a:rPr>
              <a:t>DE EXCELENȚĂ IMPLEMENTATE ÎN CADRUL PROIECTULUI CIEJ</a:t>
            </a:r>
            <a:br>
              <a:rPr lang="en-US" sz="3600" b="1" dirty="0">
                <a:solidFill>
                  <a:schemeClr val="accent1"/>
                </a:solidFill>
                <a:latin typeface="Bahnschrift SemiCondensed" panose="020B0502040204020203" pitchFamily="34" charset="0"/>
              </a:rPr>
            </a:br>
            <a:endParaRPr lang="en-US" dirty="0">
              <a:solidFill>
                <a:schemeClr val="accent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4" name="Imagine 6">
            <a:extLst>
              <a:ext uri="{FF2B5EF4-FFF2-40B4-BE49-F238E27FC236}">
                <a16:creationId xmlns:a16="http://schemas.microsoft.com/office/drawing/2014/main" id="{02318D43-0A11-43A2-9A24-F479B169F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86" y="1970488"/>
            <a:ext cx="8786827" cy="4730023"/>
          </a:xfrm>
          <a:prstGeom prst="rect">
            <a:avLst/>
          </a:prstGeom>
          <a:noFill/>
          <a:ln w="88897" cap="flat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03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00C83D5-A7F4-4490-961F-DBB20ACEE8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1528" y="2871654"/>
            <a:ext cx="8350255" cy="3611249"/>
          </a:xfrm>
        </p:spPr>
        <p:txBody>
          <a:bodyPr>
            <a:spAutoFit/>
          </a:bodyPr>
          <a:lstStyle/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en-US" sz="20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Dreptunghi 7">
            <a:extLst>
              <a:ext uri="{FF2B5EF4-FFF2-40B4-BE49-F238E27FC236}">
                <a16:creationId xmlns:a16="http://schemas.microsoft.com/office/drawing/2014/main" id="{B6651A6E-C028-43ED-9DD7-CB493394313D}"/>
              </a:ext>
            </a:extLst>
          </p:cNvPr>
          <p:cNvSpPr/>
          <p:nvPr/>
        </p:nvSpPr>
        <p:spPr>
          <a:xfrm>
            <a:off x="692828" y="2190577"/>
            <a:ext cx="2664962" cy="89255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16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643FE0-9CBD-4161-AF85-761A2E4A0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28" y="162962"/>
            <a:ext cx="7886700" cy="692407"/>
          </a:xfrm>
        </p:spPr>
        <p:txBody>
          <a:bodyPr>
            <a:normAutofit fontScale="90000"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Fluxul de cauze per categorii </a:t>
            </a:r>
            <a:br>
              <a:rPr lang="ro-RO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(foaia de calcul)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A5956F-0214-48DC-87A8-48321AAA5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28" y="978408"/>
            <a:ext cx="8232357" cy="55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1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00C83D5-A7F4-4490-961F-DBB20ACEE8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1528" y="2871654"/>
            <a:ext cx="8350255" cy="3611249"/>
          </a:xfrm>
        </p:spPr>
        <p:txBody>
          <a:bodyPr>
            <a:spAutoFit/>
          </a:bodyPr>
          <a:lstStyle/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en-US" sz="20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Dreptunghi 7">
            <a:extLst>
              <a:ext uri="{FF2B5EF4-FFF2-40B4-BE49-F238E27FC236}">
                <a16:creationId xmlns:a16="http://schemas.microsoft.com/office/drawing/2014/main" id="{B6651A6E-C028-43ED-9DD7-CB493394313D}"/>
              </a:ext>
            </a:extLst>
          </p:cNvPr>
          <p:cNvSpPr/>
          <p:nvPr/>
        </p:nvSpPr>
        <p:spPr>
          <a:xfrm>
            <a:off x="729042" y="2172470"/>
            <a:ext cx="2664962" cy="39703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ctr"/>
            <a:r>
              <a:rPr lang="ro-RO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de zile</a:t>
            </a:r>
          </a:p>
          <a:p>
            <a:pPr lvl="0" algn="just"/>
            <a:endParaRPr lang="ro-R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Durata medie a procedurilor s-a micșorat de la </a:t>
            </a:r>
            <a:r>
              <a:rPr lang="ro-RO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anul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ro-RO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4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16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643FE0-9CBD-4161-AF85-761A2E4A0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8046"/>
            <a:ext cx="7886700" cy="1542643"/>
          </a:xfrm>
        </p:spPr>
        <p:txBody>
          <a:bodyPr>
            <a:norm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28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Mișcarea și durata lichidării stocului total de cauze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A819C2-CF9D-4CFB-93E4-B94804084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833" y="1242631"/>
            <a:ext cx="531495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6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00C83D5-A7F4-4490-961F-DBB20ACEE8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1528" y="2871654"/>
            <a:ext cx="8350255" cy="3611249"/>
          </a:xfrm>
        </p:spPr>
        <p:txBody>
          <a:bodyPr>
            <a:spAutoFit/>
          </a:bodyPr>
          <a:lstStyle/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ro-RO" sz="2000" dirty="0">
              <a:latin typeface="Times New Roman" pitchFamily="18"/>
              <a:cs typeface="Times New Roman" pitchFamily="18"/>
            </a:endParaRPr>
          </a:p>
          <a:p>
            <a:pPr marL="0" lvl="0" indent="0">
              <a:buNone/>
            </a:pPr>
            <a:endParaRPr lang="en-US" sz="20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Dreptunghi 7">
            <a:extLst>
              <a:ext uri="{FF2B5EF4-FFF2-40B4-BE49-F238E27FC236}">
                <a16:creationId xmlns:a16="http://schemas.microsoft.com/office/drawing/2014/main" id="{B6651A6E-C028-43ED-9DD7-CB493394313D}"/>
              </a:ext>
            </a:extLst>
          </p:cNvPr>
          <p:cNvSpPr/>
          <p:nvPr/>
        </p:nvSpPr>
        <p:spPr>
          <a:xfrm>
            <a:off x="729042" y="2172470"/>
            <a:ext cx="2664962" cy="43396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ctr"/>
            <a:r>
              <a:rPr lang="ro-RO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108 %</a:t>
            </a:r>
            <a:endParaRPr lang="ro-R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de variație a stocului de cauze pendinte ne indică o creștere de la 91% în anul 2016 la 108% în anul 2018 . O tendință pozitivă în acest sens</a:t>
            </a:r>
            <a:r>
              <a:rPr lang="ro-RO" sz="1400" b="0" i="0" u="none" strike="noStrike" kern="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lang="en-US" sz="1400" b="0" i="0" u="none" strike="noStrike" kern="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16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643FE0-9CBD-4161-AF85-761A2E4A0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8046"/>
            <a:ext cx="7886700" cy="1542643"/>
          </a:xfrm>
        </p:spPr>
        <p:txBody>
          <a:bodyPr>
            <a:normAutofit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  <a:defRPr sz="1100" b="1" i="0" u="none" strike="noStrike" kern="1200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variaţie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pendinte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totalul calculat de cauze</a:t>
            </a:r>
            <a:br>
              <a:rPr lang="fr-FR" sz="2800" dirty="0"/>
            </a:br>
            <a:r>
              <a:rPr lang="en-GB" sz="2800" b="1" dirty="0"/>
              <a:t>  </a:t>
            </a:r>
            <a:endParaRPr lang="en-GB" sz="2800" dirty="0"/>
          </a:p>
        </p:txBody>
      </p:sp>
      <p:graphicFrame>
        <p:nvGraphicFramePr>
          <p:cNvPr id="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133936"/>
              </p:ext>
            </p:extLst>
          </p:nvPr>
        </p:nvGraphicFramePr>
        <p:xfrm>
          <a:off x="3563357" y="1690689"/>
          <a:ext cx="5089072" cy="423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082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56B1C-7AEB-468C-BB91-EEF14281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6000" dirty="0">
                <a:latin typeface="Bahnschrift SemiCondensed" panose="020B0502040204020203" pitchFamily="34" charset="0"/>
              </a:rPr>
              <a:t>Politicile instanței</a:t>
            </a:r>
            <a:br>
              <a:rPr lang="ro-RO" sz="6000" dirty="0">
                <a:latin typeface="Bahnschrift SemiCondensed" panose="020B0502040204020203" pitchFamily="34" charset="0"/>
              </a:rPr>
            </a:br>
            <a:endParaRPr lang="en-US" sz="6000" dirty="0">
              <a:latin typeface="Bahnschrift SemiCondense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871F4-8F0F-4EF0-9EB5-23A5A2E3F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x-none" sz="3600" b="0" i="0" u="none" strike="noStrike" kern="0" cap="none" spc="0" baseline="0" dirty="0">
                <a:solidFill>
                  <a:schemeClr val="bg1">
                    <a:lumMod val="75000"/>
                  </a:schemeClr>
                </a:solidFill>
                <a:uFillTx/>
                <a:latin typeface="+mj-lt"/>
                <a:cs typeface="Times New Roman" pitchFamily="18"/>
              </a:rPr>
              <a:t>Publicarea trimestrială a planurilor de activitate și a rapoartelor la acestea pe pagina web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0CD5D-0B99-439C-9339-7AFA9EB888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9314" cy="1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6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C864-2521-4DF5-A248-5E7AEE47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600" b="1" dirty="0">
                <a:latin typeface="Bahnschrift SemiCondensed" panose="020B0502040204020203" pitchFamily="34" charset="0"/>
                <a:cs typeface="Times New Roman" pitchFamily="18"/>
              </a:rPr>
              <a:t>Acțiuni întreprinse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2175-0167-4115-AD44-0697E53FE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770091"/>
          </a:xfrm>
        </p:spPr>
        <p:txBody>
          <a:bodyPr/>
          <a:lstStyle/>
          <a:p>
            <a:pPr algn="just"/>
            <a:r>
              <a:rPr lang="x-none" sz="2000" dirty="0">
                <a:solidFill>
                  <a:srgbClr val="000000"/>
                </a:solidFill>
                <a:latin typeface="+mj-lt"/>
                <a:cs typeface="Times New Roman" pitchFamily="18"/>
              </a:rPr>
              <a:t>Rapoartele pentru </a:t>
            </a:r>
            <a:r>
              <a:rPr lang="ro-RO" sz="2000" dirty="0">
                <a:solidFill>
                  <a:srgbClr val="000000"/>
                </a:solidFill>
                <a:latin typeface="+mj-lt"/>
                <a:cs typeface="Times New Roman" pitchFamily="18"/>
              </a:rPr>
              <a:t>3 luni 2018, 6 luni 2018, 9 luni 2018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Times New Roman" pitchFamily="18"/>
              </a:rPr>
              <a:t>,</a:t>
            </a:r>
            <a:r>
              <a:rPr lang="en-US" sz="2000" dirty="0">
                <a:latin typeface="+mj-lt"/>
                <a:cs typeface="Times New Roman" pitchFamily="18"/>
              </a:rPr>
              <a:t>12 </a:t>
            </a:r>
            <a:r>
              <a:rPr lang="en-US" sz="2000" dirty="0" err="1">
                <a:latin typeface="+mj-lt"/>
                <a:cs typeface="Times New Roman" pitchFamily="18"/>
              </a:rPr>
              <a:t>luni</a:t>
            </a:r>
            <a:r>
              <a:rPr lang="en-US" sz="2000" dirty="0">
                <a:latin typeface="+mj-lt"/>
                <a:cs typeface="Times New Roman" pitchFamily="18"/>
              </a:rPr>
              <a:t> 2018 </a:t>
            </a:r>
            <a:r>
              <a:rPr lang="ro-RO" sz="2000" dirty="0">
                <a:solidFill>
                  <a:srgbClr val="000000"/>
                </a:solidFill>
                <a:latin typeface="+mj-lt"/>
                <a:cs typeface="Times New Roman" pitchFamily="18"/>
              </a:rPr>
              <a:t>plasate pe pagina web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13BB8F-0D3F-46DA-8FDD-9F240D6420FA}"/>
              </a:ext>
            </a:extLst>
          </p:cNvPr>
          <p:cNvSpPr txBox="1">
            <a:spLocks/>
          </p:cNvSpPr>
          <p:nvPr/>
        </p:nvSpPr>
        <p:spPr>
          <a:xfrm>
            <a:off x="628650" y="4504915"/>
            <a:ext cx="7886700" cy="770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2000" kern="0" dirty="0">
                <a:solidFill>
                  <a:srgbClr val="000000"/>
                </a:solidFill>
                <a:latin typeface="+mj-lt"/>
                <a:cs typeface="Times New Roman" pitchFamily="18"/>
              </a:rPr>
              <a:t>Sporirea transparenței activității instanței, comunicarea datelor prin intermediul paginii web</a:t>
            </a:r>
            <a:endParaRPr lang="en-US" sz="20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AF482A-A9C6-44B7-A4D5-5B0304F398A9}"/>
              </a:ext>
            </a:extLst>
          </p:cNvPr>
          <p:cNvSpPr txBox="1">
            <a:spLocks/>
          </p:cNvSpPr>
          <p:nvPr/>
        </p:nvSpPr>
        <p:spPr>
          <a:xfrm>
            <a:off x="554908" y="296733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x-none" sz="3600" b="1" dirty="0">
                <a:latin typeface="Bahnschrift SemiCondensed" panose="020B0502040204020203" pitchFamily="34" charset="0"/>
                <a:cs typeface="Times New Roman" pitchFamily="18"/>
              </a:rPr>
              <a:t>Rezultate obținute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18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7E3F9F0-0C11-402B-A80F-85F2590A4B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9" y="341129"/>
            <a:ext cx="3559603" cy="1200329"/>
          </a:xfrm>
          <a:solidFill>
            <a:schemeClr val="bg1"/>
          </a:solidFill>
        </p:spPr>
        <p:txBody>
          <a:bodyPr wrap="square" anchor="t" anchorCtr="1">
            <a:spAutoFit/>
          </a:bodyPr>
          <a:lstStyle/>
          <a:p>
            <a:pPr lvl="0" algn="ctr"/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ACTIVITATEA </a:t>
            </a:r>
            <a:b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CURȚII DE APEL CAHUL </a:t>
            </a:r>
            <a:b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 PARCURSUL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luni 2018</a:t>
            </a:r>
            <a:endParaRPr lang="en-US" sz="2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D5B568-29B6-4CFC-83D4-0F3D860A0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2969" y="1578823"/>
            <a:ext cx="3559603" cy="4798893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Cauzele pendinte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începutul perioadei de raportare sunt în scădere de la 501 dosare în anul 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la 349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dosare în anul 2018 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Cauzele noi înregistrate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în creștere de la 1344 dosare în anul 2017 la 1436 dosare în anul 2018 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Cauzele soluționate 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asemenea sunt în creștere de la 1505 dosare în anul 2017 la 1560 dosare în anul 2018;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Cauzele pendinte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sfârșitul perioadei de raportare în scădere de la 340 dosare în anul 2017 la 225 dosare în anul 2018;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de variație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stocului de cauze pendinte deși comparativ este în scădere tendință este una pozitivă</a:t>
            </a:r>
            <a:r>
              <a:rPr lang="ro-RO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112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în anul 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108%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Durata lichidării stocului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cauze pendinte în scădere de la 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 zile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anul 2017 la 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zile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anul 2018 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DEE6EBD5-33EB-405F-8047-6CA720385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72572" y="1700784"/>
            <a:ext cx="4629150" cy="4165028"/>
          </a:xfrm>
        </p:spPr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559C0B-B878-41A0-8444-C46169EA7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687" y="1578823"/>
            <a:ext cx="5106836" cy="486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7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56B1C-7AEB-468C-BB91-EEF14281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6000" dirty="0">
                <a:latin typeface="Bahnschrift SemiCondensed" panose="020B0502040204020203" pitchFamily="34" charset="0"/>
              </a:rPr>
              <a:t>II</a:t>
            </a:r>
            <a:r>
              <a:rPr lang="en-US" sz="6000" dirty="0">
                <a:latin typeface="Bahnschrift SemiCondensed" panose="020B0502040204020203" pitchFamily="34" charset="0"/>
              </a:rPr>
              <a:t>I</a:t>
            </a:r>
            <a:r>
              <a:rPr lang="ro-RO" sz="6000" dirty="0">
                <a:latin typeface="Bahnschrift SemiCondensed" panose="020B0502040204020203" pitchFamily="34" charset="0"/>
              </a:rPr>
              <a:t>. Procesele de judecată</a:t>
            </a:r>
            <a:br>
              <a:rPr lang="ro-RO" sz="6000" dirty="0">
                <a:latin typeface="Bahnschrift SemiCondensed" panose="020B0502040204020203" pitchFamily="34" charset="0"/>
              </a:rPr>
            </a:br>
            <a:endParaRPr lang="en-US" sz="6000" dirty="0">
              <a:latin typeface="Bahnschrift SemiCondense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871F4-8F0F-4EF0-9EB5-23A5A2E3F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 defTabSz="9144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3600" kern="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/>
              </a:rPr>
              <a:t>Îmbunătățirea </a:t>
            </a:r>
            <a:r>
              <a:rPr lang="ro-RO" sz="3600" kern="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/>
              </a:rPr>
              <a:t>continuă a </a:t>
            </a:r>
            <a:r>
              <a:rPr lang="x-none" sz="3600" kern="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itchFamily="18"/>
              </a:rPr>
              <a:t>actului de justiție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0CD5D-0B99-439C-9339-7AFA9EB888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9314" cy="1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30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C864-2521-4DF5-A248-5E7AEE47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600" b="1" dirty="0">
                <a:latin typeface="Bahnschrift SemiCondensed" panose="020B0502040204020203" pitchFamily="34" charset="0"/>
                <a:cs typeface="Times New Roman" pitchFamily="18"/>
              </a:rPr>
              <a:t>Acțiuni întreprinse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2175-0167-4115-AD44-0697E53F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defTabSz="914400">
              <a:lnSpc>
                <a:spcPct val="150000"/>
              </a:lnSpc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Familiarizarea judecătorilor </a:t>
            </a:r>
            <a:r>
              <a:rPr lang="x-none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asistenților judiciari cu jurisprudența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CEDO</a:t>
            </a:r>
            <a:r>
              <a:rPr lang="x-none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Selectarea, analiza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discutarea deciziilor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x-none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Cahul </a:t>
            </a:r>
            <a:r>
              <a:rPr lang="x-none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casate de către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CSJ</a:t>
            </a:r>
            <a:r>
              <a:rPr lang="x-none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 defTabSz="914400">
              <a:lnSpc>
                <a:spcPct val="150000"/>
              </a:lnSpc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Evidența discuțiilor în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registru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indicarea judecătorului care petrece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discuția;</a:t>
            </a:r>
          </a:p>
          <a:p>
            <a:pPr lvl="0" algn="just" defTabSz="914400">
              <a:lnSpc>
                <a:spcPct val="150000"/>
              </a:lnSpc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Organizarea instruirilor pentru </a:t>
            </a:r>
            <a:r>
              <a:rPr lang="x-none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judecători/ asistenți judiciari / grefieri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x-none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alt personal conform planului de instruire</a:t>
            </a:r>
            <a:r>
              <a:rPr lang="ro-RO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 și extern (INJ).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9859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C864-2521-4DF5-A248-5E7AEE47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9578"/>
          </a:xfrm>
        </p:spPr>
        <p:txBody>
          <a:bodyPr>
            <a:normAutofit/>
          </a:bodyPr>
          <a:lstStyle/>
          <a:p>
            <a:pPr algn="ctr"/>
            <a:r>
              <a:rPr lang="x-none" sz="3600" b="1" dirty="0">
                <a:latin typeface="Bahnschrift SemiCondensed" panose="020B0502040204020203" pitchFamily="34" charset="0"/>
                <a:cs typeface="Times New Roman" pitchFamily="18"/>
              </a:rPr>
              <a:t>Rezultate obținute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2175-0167-4115-AD44-0697E53FE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94705"/>
            <a:ext cx="7835185" cy="5383368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ro-RO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Unificarea practicii judiciare;</a:t>
            </a:r>
          </a:p>
          <a:p>
            <a:pPr algn="just">
              <a:lnSpc>
                <a:spcPct val="150000"/>
              </a:lnSpc>
            </a:pPr>
            <a:r>
              <a:rPr lang="ro-RO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Informarea privind erorile indicate în decizii și excluderea acestora;</a:t>
            </a:r>
          </a:p>
          <a:p>
            <a:pPr lvl="0" algn="just">
              <a:lnSpc>
                <a:spcPct val="150000"/>
              </a:lnSpc>
            </a:pPr>
            <a:r>
              <a:rPr lang="x-none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Petrecute</a:t>
            </a: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ședințe</a:t>
            </a: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care s-au </a:t>
            </a:r>
            <a:r>
              <a:rPr lang="x-none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discutat </a:t>
            </a:r>
            <a:r>
              <a:rPr lang="ro-RO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de cauze casate la CSJ pe categoriile de cauze penale și civile pe perioada anului 2017-2018;</a:t>
            </a:r>
          </a:p>
          <a:p>
            <a:pPr lvl="0" algn="just">
              <a:lnSpc>
                <a:spcPct val="150000"/>
              </a:lnSpc>
            </a:pPr>
            <a:r>
              <a:rPr lang="ro-RO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Petrecute 2 ședințe la care au fost discutate aplicarea în practică a prevederilor art.298-299 CPP și modificările în CPC cu privire la procedurile prealabile în baza art. 313 CPP. </a:t>
            </a:r>
          </a:p>
          <a:p>
            <a:pPr lvl="0" algn="just">
              <a:lnSpc>
                <a:spcPct val="150000"/>
              </a:lnSpc>
            </a:pPr>
            <a:r>
              <a:rPr lang="ro-RO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Îmbunătățirea calității actului de justiție prin aplicarea jurisprudenței CEDO și practicii judiciare a CSJ.</a:t>
            </a:r>
          </a:p>
          <a:p>
            <a:pPr lvl="0" algn="just">
              <a:lnSpc>
                <a:spcPct val="150000"/>
              </a:lnSpc>
            </a:pPr>
            <a:r>
              <a:rPr lang="ro-RO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Informați judecătorii , asistenții judiciari, grefierii cu 5 </a:t>
            </a:r>
            <a:r>
              <a:rPr lang="ro-RO" sz="2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hotărîri</a:t>
            </a:r>
            <a:r>
              <a:rPr lang="ro-RO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CEDO și cu modificările din Coduri</a:t>
            </a:r>
          </a:p>
          <a:p>
            <a:pPr lvl="0" algn="just">
              <a:lnSpc>
                <a:spcPct val="150000"/>
              </a:lnSpc>
            </a:pPr>
            <a:endParaRPr lang="ro-RO" sz="2000" b="1" kern="0" dirty="0">
              <a:latin typeface="+mj-lt"/>
              <a:cs typeface="Times New Roman" pitchFamily="18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3873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56B1C-7AEB-468C-BB91-EEF14281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6000" dirty="0">
                <a:latin typeface="Bahnschrift SemiCondensed" panose="020B0502040204020203" pitchFamily="34" charset="0"/>
              </a:rPr>
              <a:t>II. Procesele de judecată</a:t>
            </a:r>
            <a:br>
              <a:rPr lang="ro-RO" sz="6000" dirty="0">
                <a:latin typeface="Bahnschrift SemiCondensed" panose="020B0502040204020203" pitchFamily="34" charset="0"/>
              </a:rPr>
            </a:br>
            <a:endParaRPr lang="en-US" sz="6000" dirty="0">
              <a:latin typeface="Bahnschrift SemiCondense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871F4-8F0F-4EF0-9EB5-23A5A2E3F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x-none" sz="3600" dirty="0">
                <a:latin typeface="+mj-lt"/>
                <a:cs typeface="Times New Roman" pitchFamily="18"/>
              </a:rPr>
              <a:t>Respectarea termenelor de procedură (termenii-țintă CEPEJ)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0CD5D-0B99-439C-9339-7AFA9EB888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9314" cy="1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3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56B1C-7AEB-468C-BB91-EEF14281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6000" dirty="0">
                <a:latin typeface="Bahnschrift SemiCondensed" panose="020B0502040204020203" pitchFamily="34" charset="0"/>
              </a:rPr>
              <a:t>Management și liderism</a:t>
            </a:r>
            <a:endParaRPr lang="en-US" sz="6000" dirty="0">
              <a:latin typeface="Bahnschrift SemiCondense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871F4-8F0F-4EF0-9EB5-23A5A2E3F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x-none" sz="3600" dirty="0">
                <a:latin typeface="+mj-lt"/>
                <a:cs typeface="Times New Roman" pitchFamily="18"/>
              </a:rPr>
              <a:t>Coordonarea numirii ședințelor de judecată prin e-mail,</a:t>
            </a:r>
            <a:r>
              <a:rPr lang="ru-RU" sz="3600" dirty="0">
                <a:latin typeface="+mj-lt"/>
                <a:cs typeface="Times New Roman" pitchFamily="18"/>
              </a:rPr>
              <a:t> </a:t>
            </a:r>
            <a:r>
              <a:rPr lang="x-none" sz="3600" dirty="0">
                <a:latin typeface="+mj-lt"/>
                <a:cs typeface="Times New Roman" pitchFamily="18"/>
              </a:rPr>
              <a:t>e-dosar și PIGD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0CD5D-0B99-439C-9339-7AFA9EB888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9314" cy="1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46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C864-2521-4DF5-A248-5E7AEE47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600" b="1" dirty="0">
                <a:latin typeface="Bahnschrift SemiCondensed" panose="020B0502040204020203" pitchFamily="34" charset="0"/>
                <a:cs typeface="Times New Roman" pitchFamily="18"/>
              </a:rPr>
              <a:t>Acțiuni întreprinse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2175-0167-4115-AD44-0697E53FE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2826"/>
            <a:ext cx="7886700" cy="4584137"/>
          </a:xfrm>
        </p:spPr>
        <p:txBody>
          <a:bodyPr>
            <a:normAutofit/>
          </a:bodyPr>
          <a:lstStyle/>
          <a:p>
            <a:pPr marL="344488" lvl="2" indent="-285750" algn="just">
              <a:lnSpc>
                <a:spcPct val="150000"/>
              </a:lnSpc>
              <a:tabLst>
                <a:tab pos="225425" algn="l"/>
              </a:tabLst>
            </a:pPr>
            <a:r>
              <a:rPr lang="x-none" sz="1800" b="1" dirty="0">
                <a:latin typeface="+mj-lt"/>
              </a:rPr>
              <a:t>Informarea cu privire la metoda utilizării termenelor-țintă;</a:t>
            </a:r>
          </a:p>
          <a:p>
            <a:pPr marL="344488" lvl="2" indent="-285750" algn="just">
              <a:lnSpc>
                <a:spcPct val="150000"/>
              </a:lnSpc>
              <a:tabLst>
                <a:tab pos="225425" algn="l"/>
              </a:tabLst>
            </a:pPr>
            <a:r>
              <a:rPr lang="x-none" sz="1800" b="1" dirty="0">
                <a:latin typeface="+mj-lt"/>
              </a:rPr>
              <a:t>Măsurarea</a:t>
            </a:r>
            <a:r>
              <a:rPr lang="ru-RU" sz="1800" b="1" dirty="0">
                <a:latin typeface="+mj-lt"/>
              </a:rPr>
              <a:t> </a:t>
            </a:r>
            <a:r>
              <a:rPr lang="x-none" sz="1800" b="1" dirty="0">
                <a:latin typeface="+mj-lt"/>
              </a:rPr>
              <a:t>și compararea</a:t>
            </a:r>
            <a:r>
              <a:rPr lang="ru-RU" sz="1800" b="1" dirty="0">
                <a:latin typeface="+mj-lt"/>
              </a:rPr>
              <a:t> </a:t>
            </a:r>
            <a:r>
              <a:rPr lang="x-none" sz="1800" b="1" dirty="0">
                <a:latin typeface="+mj-lt"/>
              </a:rPr>
              <a:t>rezultatelor statistice;</a:t>
            </a:r>
          </a:p>
          <a:p>
            <a:pPr marL="344488" lvl="2" indent="-285750" algn="just">
              <a:lnSpc>
                <a:spcPct val="150000"/>
              </a:lnSpc>
              <a:tabLst>
                <a:tab pos="225425" algn="l"/>
              </a:tabLst>
            </a:pPr>
            <a:r>
              <a:rPr lang="x-none" sz="1800" b="1" dirty="0">
                <a:latin typeface="+mj-lt"/>
              </a:rPr>
              <a:t>Stabiliți termenii țintă pe perioada implementării CIEJ;</a:t>
            </a:r>
          </a:p>
          <a:p>
            <a:pPr marL="344488" lvl="2" indent="-285750" algn="just">
              <a:lnSpc>
                <a:spcPct val="150000"/>
              </a:lnSpc>
              <a:tabLst>
                <a:tab pos="225425" algn="l"/>
              </a:tabLst>
            </a:pPr>
            <a:r>
              <a:rPr lang="x-none" sz="1800" b="1" dirty="0">
                <a:latin typeface="+mj-lt"/>
              </a:rPr>
              <a:t>Aduși la cunoștința tuturor angajaților</a:t>
            </a:r>
            <a:r>
              <a:rPr lang="ru-RU" sz="1800" b="1" dirty="0">
                <a:latin typeface="+mj-lt"/>
              </a:rPr>
              <a:t>, </a:t>
            </a:r>
            <a:endParaRPr lang="en-US" sz="1800" b="1" dirty="0">
              <a:latin typeface="+mj-lt"/>
            </a:endParaRPr>
          </a:p>
          <a:p>
            <a:pPr marL="344488" lvl="2" indent="-285750">
              <a:lnSpc>
                <a:spcPct val="150000"/>
              </a:lnSpc>
              <a:tabLst>
                <a:tab pos="225425" algn="l"/>
              </a:tabLst>
            </a:pPr>
            <a:r>
              <a:rPr lang="x-none" sz="1800" b="1" dirty="0">
                <a:latin typeface="+mj-lt"/>
              </a:rPr>
              <a:t>Utilizarea termenilor țintă la analiza notei informative cu privire la activitatea instanței pentru perioada </a:t>
            </a:r>
            <a:r>
              <a:rPr lang="en-US" sz="1800" b="1" dirty="0">
                <a:latin typeface="+mj-lt"/>
              </a:rPr>
              <a:t>12</a:t>
            </a:r>
            <a:r>
              <a:rPr lang="ru-RU" sz="1800" b="1" dirty="0">
                <a:latin typeface="+mj-lt"/>
              </a:rPr>
              <a:t> </a:t>
            </a:r>
            <a:r>
              <a:rPr lang="x-none" sz="1800" b="1" dirty="0">
                <a:latin typeface="+mj-lt"/>
              </a:rPr>
              <a:t>luni </a:t>
            </a:r>
            <a:r>
              <a:rPr lang="ru-RU" sz="1800" b="1" dirty="0">
                <a:latin typeface="+mj-lt"/>
              </a:rPr>
              <a:t>2018. </a:t>
            </a:r>
            <a:endParaRPr lang="x-none" sz="1800" b="1" dirty="0">
              <a:latin typeface="+mj-lt"/>
            </a:endParaRPr>
          </a:p>
          <a:p>
            <a:pPr marL="344488" lvl="2" indent="-285750">
              <a:lnSpc>
                <a:spcPct val="150000"/>
              </a:lnSpc>
              <a:tabLst>
                <a:tab pos="225425" algn="l"/>
              </a:tabLst>
            </a:pPr>
            <a:r>
              <a:rPr lang="x-none" sz="1800" b="1" dirty="0">
                <a:latin typeface="+mj-lt"/>
              </a:rPr>
              <a:t>Informarea judecătorilor privind rezultatul analizei</a:t>
            </a:r>
            <a:r>
              <a:rPr lang="ru-RU" sz="1800" b="1" dirty="0">
                <a:latin typeface="+mj-lt"/>
              </a:rPr>
              <a:t>.</a:t>
            </a:r>
            <a:endParaRPr lang="en-US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5589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C864-2521-4DF5-A248-5E7AEE47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 obținute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2175-0167-4115-AD44-0697E53F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algn="just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Îmbunătățirea termenelor de examinare a dosarelor</a:t>
            </a:r>
          </a:p>
          <a:p>
            <a:pPr marL="0" lvl="0" indent="0" algn="just">
              <a:buNone/>
            </a:pPr>
            <a:r>
              <a:rPr lang="ro-RO" sz="1600" dirty="0">
                <a:latin typeface="+mj-lt"/>
              </a:rPr>
              <a:t> </a:t>
            </a:r>
          </a:p>
          <a:p>
            <a:pPr marL="0" lvl="0" indent="0" algn="just">
              <a:buNone/>
            </a:pP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Cauzele pendinte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începutul perioadei de raportare sunt în scădere de la 501 dosare în anul 2017 la 349 dosare în anul 2018 ; </a:t>
            </a:r>
          </a:p>
          <a:p>
            <a:pPr marL="0" lvl="0" indent="0" algn="just">
              <a:buNone/>
            </a:pP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Cauzele noi înregistrate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în creștere de la 1344 dosare în anul 2017 la 1436 dosare în anul 2018 ; </a:t>
            </a:r>
          </a:p>
          <a:p>
            <a:pPr marL="0" lvl="0" indent="0" algn="just">
              <a:buNone/>
            </a:pP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Cauzele soluționate 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asemenea sunt în creștere de la 1505 dosare în anul 2017 la 1560 dosare în anul 2018; </a:t>
            </a:r>
          </a:p>
          <a:p>
            <a:pPr marL="0" lvl="0" indent="0" algn="just">
              <a:buNone/>
            </a:pP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Cauzele pendinte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sfârșitul perioadei de raportare în scădere de la 340 dosare în anul 2017 la 225 dosare în anul 2018;</a:t>
            </a:r>
          </a:p>
          <a:p>
            <a:pPr marL="0" indent="0" algn="just">
              <a:buNone/>
            </a:pP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de variație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stocului de cauze pendinte în creștere indicând o tendință pozitivă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112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în anul 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108% în 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algn="just">
              <a:buNone/>
            </a:pP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Durata lichidării stocului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cauze pendinte în scădere de la 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 zile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anul 2017 la 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zile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anul 2018; </a:t>
            </a:r>
          </a:p>
          <a:p>
            <a:pPr marL="569913" lvl="2" indent="-284163" algn="just">
              <a:lnSpc>
                <a:spcPct val="150000"/>
              </a:lnSpc>
            </a:pP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Îmbunătățirea monitorizării termenelor de examinare a dosarelor.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26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2">
            <a:extLst>
              <a:ext uri="{FF2B5EF4-FFF2-40B4-BE49-F238E27FC236}">
                <a16:creationId xmlns:a16="http://schemas.microsoft.com/office/drawing/2014/main" id="{19702ECA-05F3-4EA3-83E4-FE8C55474E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6091" y="905694"/>
            <a:ext cx="8560530" cy="5373188"/>
          </a:xfrm>
        </p:spPr>
        <p:txBody>
          <a:bodyPr lIns="0" tIns="0" rIns="0" bIns="0"/>
          <a:lstStyle/>
          <a:p>
            <a:pPr marL="914400" lvl="2" indent="0" algn="just">
              <a:buNone/>
            </a:pPr>
            <a:r>
              <a:rPr lang="ro-RO" sz="1400" u="sng" dirty="0">
                <a:latin typeface="Times New Roman" pitchFamily="18"/>
                <a:cs typeface="Times New Roman" pitchFamily="18"/>
              </a:rPr>
              <a:t>   </a:t>
            </a:r>
            <a:endParaRPr lang="en-US" sz="1400" u="sng" dirty="0">
              <a:latin typeface="Times New Roman" pitchFamily="18"/>
              <a:cs typeface="Times New Roman" pitchFamily="18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3B4B688D-9ABD-455D-AFD4-FDBE49C72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85924"/>
              </p:ext>
            </p:extLst>
          </p:nvPr>
        </p:nvGraphicFramePr>
        <p:xfrm>
          <a:off x="244444" y="1759625"/>
          <a:ext cx="8676556" cy="4320081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3636676">
                  <a:extLst>
                    <a:ext uri="{9D8B030D-6E8A-4147-A177-3AD203B41FA5}">
                      <a16:colId xmlns:a16="http://schemas.microsoft.com/office/drawing/2014/main" val="2946122489"/>
                    </a:ext>
                  </a:extLst>
                </a:gridCol>
                <a:gridCol w="1282635">
                  <a:extLst>
                    <a:ext uri="{9D8B030D-6E8A-4147-A177-3AD203B41FA5}">
                      <a16:colId xmlns:a16="http://schemas.microsoft.com/office/drawing/2014/main" val="2034017159"/>
                    </a:ext>
                  </a:extLst>
                </a:gridCol>
                <a:gridCol w="1091087">
                  <a:extLst>
                    <a:ext uri="{9D8B030D-6E8A-4147-A177-3AD203B41FA5}">
                      <a16:colId xmlns:a16="http://schemas.microsoft.com/office/drawing/2014/main" val="1634571015"/>
                    </a:ext>
                  </a:extLst>
                </a:gridCol>
                <a:gridCol w="1333079">
                  <a:extLst>
                    <a:ext uri="{9D8B030D-6E8A-4147-A177-3AD203B41FA5}">
                      <a16:colId xmlns:a16="http://schemas.microsoft.com/office/drawing/2014/main" val="1946213908"/>
                    </a:ext>
                  </a:extLst>
                </a:gridCol>
                <a:gridCol w="1333079">
                  <a:extLst>
                    <a:ext uri="{9D8B030D-6E8A-4147-A177-3AD203B41FA5}">
                      <a16:colId xmlns:a16="http://schemas.microsoft.com/office/drawing/2014/main" val="1846144808"/>
                    </a:ext>
                  </a:extLst>
                </a:gridCol>
              </a:tblGrid>
              <a:tr h="801711">
                <a:tc rowSpan="2">
                  <a:txBody>
                    <a:bodyPr/>
                    <a:lstStyle/>
                    <a:p>
                      <a:pPr marR="429896" lv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Categoria</a:t>
                      </a:r>
                      <a:endParaRPr lang="en-US" sz="1200" dirty="0">
                        <a:latin typeface="Times New Roman" panose="02020603050405020304" pitchFamily="18" charset="0"/>
                        <a:ea typeface="Times New Roman" pitchFamily="18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 rowSpan="2">
                  <a:txBody>
                    <a:bodyPr/>
                    <a:lstStyle/>
                    <a:p>
                      <a:pPr marR="429896" lv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latin typeface="Times New Roman" panose="02020603050405020304" pitchFamily="18" charset="0"/>
                        <a:ea typeface="Times New Roman" pitchFamily="18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marR="429896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Faza 1</a:t>
                      </a:r>
                      <a:endParaRPr lang="en-US" sz="1200" dirty="0">
                        <a:latin typeface="Times New Roman" panose="02020603050405020304" pitchFamily="18" charset="0"/>
                        <a:ea typeface="Times New Roman" pitchFamily="18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marR="429896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Faza 2</a:t>
                      </a:r>
                      <a:endParaRPr lang="en-US" sz="1200" dirty="0">
                        <a:latin typeface="Times New Roman" panose="02020603050405020304" pitchFamily="18" charset="0"/>
                        <a:ea typeface="Times New Roman" pitchFamily="18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marR="429896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Zona </a:t>
                      </a:r>
                      <a:endParaRPr lang="en-US" sz="1200">
                        <a:latin typeface="Times New Roman" panose="02020603050405020304" pitchFamily="18" charset="0"/>
                        <a:ea typeface="Times New Roman" pitchFamily="18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674592712"/>
                  </a:ext>
                </a:extLst>
              </a:tr>
              <a:tr h="5344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29896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200" dirty="0">
                        <a:latin typeface="Times New Roman" panose="02020603050405020304" pitchFamily="18" charset="0"/>
                        <a:ea typeface="Times New Roman" pitchFamily="18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marR="429896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en-US" sz="1200" dirty="0">
                        <a:latin typeface="Times New Roman" panose="02020603050405020304" pitchFamily="18" charset="0"/>
                        <a:ea typeface="Times New Roman" pitchFamily="18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marR="429896"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dirty="0">
                        <a:latin typeface="Times New Roman" panose="02020603050405020304" pitchFamily="18" charset="0"/>
                        <a:ea typeface="Times New Roman" pitchFamily="18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930321594"/>
                  </a:ext>
                </a:extLst>
              </a:tr>
              <a:tr h="248658">
                <a:tc rowSpan="2"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Cauze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civile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1207145965"/>
                  </a:ext>
                </a:extLst>
              </a:tr>
              <a:tr h="248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3241508548"/>
                  </a:ext>
                </a:extLst>
              </a:tr>
              <a:tr h="248658">
                <a:tc rowSpan="2"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Cauze comerciale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384191318"/>
                  </a:ext>
                </a:extLst>
              </a:tr>
              <a:tr h="248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1648298622"/>
                  </a:ext>
                </a:extLst>
              </a:tr>
              <a:tr h="248658">
                <a:tc rowSpan="2"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Cauze insolvabilitate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248842591"/>
                  </a:ext>
                </a:extLst>
              </a:tr>
              <a:tr h="248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2683798142"/>
                  </a:ext>
                </a:extLst>
              </a:tr>
              <a:tr h="248658">
                <a:tc rowSpan="2"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Cauze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contencios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administrativ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1846652476"/>
                  </a:ext>
                </a:extLst>
              </a:tr>
              <a:tr h="248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1258769119"/>
                  </a:ext>
                </a:extLst>
              </a:tr>
              <a:tr h="248658">
                <a:tc rowSpan="2"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Cauze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penale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1110697739"/>
                  </a:ext>
                </a:extLst>
              </a:tr>
              <a:tr h="248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1225677988"/>
                  </a:ext>
                </a:extLst>
              </a:tr>
              <a:tr h="248658">
                <a:tc rowSpan="2"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Cauze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contravenţionale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lună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498487043"/>
                  </a:ext>
                </a:extLst>
              </a:tr>
              <a:tr h="248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41077939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74538E8-F00F-4B48-AC5A-1EB680A40A84}"/>
              </a:ext>
            </a:extLst>
          </p:cNvPr>
          <p:cNvSpPr/>
          <p:nvPr/>
        </p:nvSpPr>
        <p:spPr>
          <a:xfrm>
            <a:off x="431075" y="436975"/>
            <a:ext cx="8416833" cy="13849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 pitchFamily="34"/>
                <a:cs typeface="Times New Roman" panose="02020603050405020304" pitchFamily="18" charset="0"/>
              </a:rPr>
              <a:t>TERMENI-ȚINTĂ STABILIȚI LA CURTEA DE APEL CAHUL</a:t>
            </a:r>
            <a:r>
              <a:rPr lang="ro-RO" sz="2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Calibri" pitchFamily="34"/>
                <a:cs typeface="Times New Roman" panose="02020603050405020304" pitchFamily="18" charset="0"/>
              </a:rPr>
              <a:t> ÎN PERIOADA DE IMPLEMENTARE CIEJ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65A73F-C726-4E35-8151-66D20C8ECAA4}"/>
              </a:ext>
            </a:extLst>
          </p:cNvPr>
          <p:cNvSpPr txBox="1">
            <a:spLocks/>
          </p:cNvSpPr>
          <p:nvPr/>
        </p:nvSpPr>
        <p:spPr>
          <a:xfrm>
            <a:off x="628649" y="148139"/>
            <a:ext cx="7886700" cy="86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x-none" sz="2400" b="1" dirty="0">
                <a:solidFill>
                  <a:schemeClr val="bg1">
                    <a:lumMod val="75000"/>
                  </a:schemeClr>
                </a:solidFill>
                <a:latin typeface="Bahnschrift SemiCondensed" panose="020B0502040204020203" pitchFamily="34" charset="0"/>
                <a:cs typeface="Times New Roman" pitchFamily="18"/>
              </a:rPr>
              <a:t>Procesele de judecată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78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ubstituent conținut 10">
            <a:extLst>
              <a:ext uri="{FF2B5EF4-FFF2-40B4-BE49-F238E27FC236}">
                <a16:creationId xmlns:a16="http://schemas.microsoft.com/office/drawing/2014/main" id="{86A7305F-DCA3-4D34-8403-25BCAD96BE5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5200363"/>
              </p:ext>
            </p:extLst>
          </p:nvPr>
        </p:nvGraphicFramePr>
        <p:xfrm>
          <a:off x="628648" y="552261"/>
          <a:ext cx="7886701" cy="4511349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829776">
                  <a:extLst>
                    <a:ext uri="{9D8B030D-6E8A-4147-A177-3AD203B41FA5}">
                      <a16:colId xmlns:a16="http://schemas.microsoft.com/office/drawing/2014/main" val="1466231995"/>
                    </a:ext>
                  </a:extLst>
                </a:gridCol>
                <a:gridCol w="1566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763">
                  <a:extLst>
                    <a:ext uri="{9D8B030D-6E8A-4147-A177-3AD203B41FA5}">
                      <a16:colId xmlns:a16="http://schemas.microsoft.com/office/drawing/2014/main" val="3058423900"/>
                    </a:ext>
                  </a:extLst>
                </a:gridCol>
                <a:gridCol w="1498913">
                  <a:extLst>
                    <a:ext uri="{9D8B030D-6E8A-4147-A177-3AD203B41FA5}">
                      <a16:colId xmlns:a16="http://schemas.microsoft.com/office/drawing/2014/main" val="3896420766"/>
                    </a:ext>
                  </a:extLst>
                </a:gridCol>
              </a:tblGrid>
              <a:tr h="1057485">
                <a:tc>
                  <a:txBody>
                    <a:bodyPr/>
                    <a:lstStyle/>
                    <a:p>
                      <a:pPr lvl="0"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8" marR="9528" marT="952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8" marR="9528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2711135697"/>
                  </a:ext>
                </a:extLst>
              </a:tr>
              <a:tr h="37039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Numărul</a:t>
                      </a:r>
                      <a:r>
                        <a:rPr lang="en-US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cauze</a:t>
                      </a:r>
                      <a:r>
                        <a:rPr lang="ro-RO" sz="140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o-RO" sz="1400" b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luni 2016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o-RO" sz="1400" b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luni 2017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o-RO" sz="1400" b="1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luni 2018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1025850896"/>
                  </a:ext>
                </a:extLst>
              </a:tr>
              <a:tr h="370394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o-RO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Restanța la începutul perioadei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o-RO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o-RO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o-RO" sz="14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3854148940"/>
                  </a:ext>
                </a:extLst>
              </a:tr>
              <a:tr h="370394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o-RO" sz="1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o-RO" sz="1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o-RO" sz="1400" b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ctr"/>
                </a:tc>
                <a:extLst>
                  <a:ext uri="{0D108BD9-81ED-4DB2-BD59-A6C34878D82A}">
                    <a16:rowId xmlns:a16="http://schemas.microsoft.com/office/drawing/2014/main" val="701714033"/>
                  </a:ext>
                </a:extLst>
              </a:tr>
              <a:tr h="370394">
                <a:tc>
                  <a:txBody>
                    <a:bodyPr/>
                    <a:lstStyle/>
                    <a:p>
                      <a:pPr lvl="0" algn="l" fontAlgn="ctr"/>
                      <a:r>
                        <a:rPr lang="ro-RO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Rata de soluționare (%)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o-RO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73,55</a:t>
                      </a:r>
                      <a:r>
                        <a:rPr lang="ro-RO" sz="140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o-RO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81,57%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o-RO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ctr"/>
                </a:tc>
                <a:extLst>
                  <a:ext uri="{0D108BD9-81ED-4DB2-BD59-A6C34878D82A}">
                    <a16:rowId xmlns:a16="http://schemas.microsoft.com/office/drawing/2014/main" val="4053536541"/>
                  </a:ext>
                </a:extLst>
              </a:tr>
              <a:tr h="370394">
                <a:tc>
                  <a:txBody>
                    <a:bodyPr/>
                    <a:lstStyle/>
                    <a:p>
                      <a:pPr lvl="0" algn="l" fontAlgn="ctr"/>
                      <a:r>
                        <a:rPr lang="ro-RO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Rata dosarelor pendinte(%)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o-RO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26,45 %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o-RO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o-RO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ctr"/>
                </a:tc>
                <a:extLst>
                  <a:ext uri="{0D108BD9-81ED-4DB2-BD59-A6C34878D82A}">
                    <a16:rowId xmlns:a16="http://schemas.microsoft.com/office/drawing/2014/main" val="3472904024"/>
                  </a:ext>
                </a:extLst>
              </a:tr>
              <a:tr h="800947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Rata de </a:t>
                      </a:r>
                      <a:r>
                        <a:rPr lang="en-US" sz="140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variaţie</a:t>
                      </a:r>
                      <a:r>
                        <a:rPr lang="en-US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40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stocului</a:t>
                      </a:r>
                      <a:r>
                        <a:rPr lang="en-US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cauze</a:t>
                      </a:r>
                      <a:r>
                        <a:rPr lang="en-US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pendinte</a:t>
                      </a:r>
                      <a:r>
                        <a:rPr lang="en-US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(CR)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o-RO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r>
                        <a:rPr lang="en-US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o-RO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en-US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o-RO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en-US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ctr"/>
                </a:tc>
                <a:extLst>
                  <a:ext uri="{0D108BD9-81ED-4DB2-BD59-A6C34878D82A}">
                    <a16:rowId xmlns:a16="http://schemas.microsoft.com/office/drawing/2014/main" val="2265181613"/>
                  </a:ext>
                </a:extLst>
              </a:tr>
              <a:tr h="800947">
                <a:tc>
                  <a:txBody>
                    <a:bodyPr/>
                    <a:lstStyle/>
                    <a:p>
                      <a:pPr lvl="0" algn="l" fontAlgn="ctr"/>
                      <a:r>
                        <a:rPr lang="it-IT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Durata lichidării stocului de cauze pendinte (DT)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o-RO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o-RO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8" marR="9528" marT="9528" marB="0" anchor="ctr"/>
                </a:tc>
                <a:extLst>
                  <a:ext uri="{0D108BD9-81ED-4DB2-BD59-A6C34878D82A}">
                    <a16:rowId xmlns:a16="http://schemas.microsoft.com/office/drawing/2014/main" val="2118429356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6A9FC5FD-60FB-4C09-ABBF-F5F2F7521985}"/>
              </a:ext>
            </a:extLst>
          </p:cNvPr>
          <p:cNvSpPr txBox="1">
            <a:spLocks/>
          </p:cNvSpPr>
          <p:nvPr/>
        </p:nvSpPr>
        <p:spPr>
          <a:xfrm>
            <a:off x="628649" y="462116"/>
            <a:ext cx="7886700" cy="86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x-none" sz="2400" b="1" dirty="0">
                <a:solidFill>
                  <a:schemeClr val="bg1">
                    <a:lumMod val="75000"/>
                  </a:schemeClr>
                </a:solidFill>
                <a:latin typeface="Bahnschrift SemiCondensed" panose="020B0502040204020203" pitchFamily="34" charset="0"/>
                <a:cs typeface="Times New Roman" pitchFamily="18"/>
              </a:rPr>
              <a:t>Procesele de judecată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86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648026"/>
              </p:ext>
            </p:extLst>
          </p:nvPr>
        </p:nvGraphicFramePr>
        <p:xfrm>
          <a:off x="221244" y="407405"/>
          <a:ext cx="8676556" cy="94538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363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774">
                <a:tc rowSpan="2"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Cauze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CIVILE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7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15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1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5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endParaRPr lang="en-US" sz="11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15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endParaRPr lang="en-US" sz="11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58A121-FBEB-4878-A85F-EC00945ED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72" y="1629537"/>
            <a:ext cx="64389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23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F65E53-60D9-477B-B75B-29AB1A1FE7CF}"/>
              </a:ext>
            </a:extLst>
          </p:cNvPr>
          <p:cNvSpPr txBox="1">
            <a:spLocks/>
          </p:cNvSpPr>
          <p:nvPr/>
        </p:nvSpPr>
        <p:spPr>
          <a:xfrm>
            <a:off x="628650" y="118872"/>
            <a:ext cx="7886700" cy="743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x-none" sz="2400" b="1" dirty="0" err="1">
                <a:latin typeface="Bahnschrift SemiCondensed" panose="020B0502040204020203" pitchFamily="34" charset="0"/>
                <a:cs typeface="Times New Roman" pitchFamily="18"/>
              </a:rPr>
              <a:t>Pocesele</a:t>
            </a:r>
            <a:r>
              <a:rPr lang="x-none" sz="2400" b="1" dirty="0">
                <a:latin typeface="Bahnschrift SemiCondensed" panose="020B0502040204020203" pitchFamily="34" charset="0"/>
                <a:cs typeface="Times New Roman" pitchFamily="18"/>
              </a:rPr>
              <a:t> de judecată</a:t>
            </a:r>
            <a:endParaRPr lang="en-US" sz="2400" dirty="0">
              <a:latin typeface="Bahnschrift SemiCondensed" panose="020B0502040204020203" pitchFamily="34" charset="0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001961"/>
              </p:ext>
            </p:extLst>
          </p:nvPr>
        </p:nvGraphicFramePr>
        <p:xfrm>
          <a:off x="121656" y="1024605"/>
          <a:ext cx="8676556" cy="1030532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363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5266">
                <a:tc rowSpan="2"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Cauze comerciale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2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D23D55-26AE-42BA-B06C-69AD1F3AE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521" y="2127694"/>
            <a:ext cx="63341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54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283301"/>
              </p:ext>
            </p:extLst>
          </p:nvPr>
        </p:nvGraphicFramePr>
        <p:xfrm>
          <a:off x="203137" y="621512"/>
          <a:ext cx="8676556" cy="108053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363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269">
                <a:tc rowSpan="2"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Cauze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contencios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administrativ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3ADF2A-19C9-4959-91F5-2A3469C3F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990" y="1950238"/>
            <a:ext cx="60388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99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48260"/>
              </p:ext>
            </p:extLst>
          </p:nvPr>
        </p:nvGraphicFramePr>
        <p:xfrm>
          <a:off x="212191" y="434566"/>
          <a:ext cx="8676556" cy="995881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363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0150">
                <a:tc rowSpan="2"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Termenii</a:t>
                      </a:r>
                      <a:r>
                        <a:rPr lang="ro-RO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țintă pentru c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auze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penale</a:t>
                      </a:r>
                      <a:r>
                        <a:rPr lang="ro-RO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1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15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endParaRPr lang="en-US" sz="11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en-US" sz="1500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endParaRPr lang="en-US" sz="11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CD875E-39CE-42DD-A50A-ECC072E4E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24596"/>
            <a:ext cx="62484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87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004473"/>
              </p:ext>
            </p:extLst>
          </p:nvPr>
        </p:nvGraphicFramePr>
        <p:xfrm>
          <a:off x="76389" y="422337"/>
          <a:ext cx="8676556" cy="84514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363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574">
                <a:tc rowSpan="2"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Cauze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contravenţionale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lună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luni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luni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latin typeface="Times New Roman" panose="02020603050405020304" pitchFamily="18" charset="0"/>
                        <a:ea typeface="Calibri" pitchFamily="34"/>
                        <a:cs typeface="Times New Roman" panose="02020603050405020304" pitchFamily="18" charset="0"/>
                      </a:endParaRPr>
                    </a:p>
                  </a:txBody>
                  <a:tcPr marL="65827" marR="6582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52AE9D-95DB-40E5-888F-1AF0FDA9C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1634680"/>
            <a:ext cx="69056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56B1C-7AEB-468C-BB91-EEF14281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5000" dirty="0">
                <a:latin typeface="Bahnschrift SemiCondensed" panose="020B0502040204020203" pitchFamily="34" charset="0"/>
              </a:rPr>
              <a:t>I</a:t>
            </a:r>
            <a:r>
              <a:rPr lang="en-US" sz="5000" dirty="0">
                <a:latin typeface="Bahnschrift SemiCondensed" panose="020B0502040204020203" pitchFamily="34" charset="0"/>
              </a:rPr>
              <a:t>V</a:t>
            </a:r>
            <a:r>
              <a:rPr lang="ro-RO" sz="5000" dirty="0">
                <a:latin typeface="Bahnschrift SemiCondensed" panose="020B0502040204020203" pitchFamily="34" charset="0"/>
              </a:rPr>
              <a:t>. Managementul resurselor umane, financiare, materiale</a:t>
            </a:r>
            <a:br>
              <a:rPr lang="ro-RO" sz="5000" dirty="0">
                <a:latin typeface="Bahnschrift SemiCondensed" panose="020B0502040204020203" pitchFamily="34" charset="0"/>
              </a:rPr>
            </a:br>
            <a:endParaRPr lang="en-US" sz="5000" dirty="0">
              <a:latin typeface="Bahnschrift SemiCondense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871F4-8F0F-4EF0-9EB5-23A5A2E3F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878" y="4589464"/>
            <a:ext cx="8322906" cy="1500187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sz="3600" dirty="0">
                <a:latin typeface="+mj-lt"/>
                <a:cs typeface="Times New Roman" pitchFamily="18"/>
              </a:rPr>
              <a:t>Implementarea politicii privind resurse umane, care să încurajeze continuu judecătorii și personalul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0CD5D-0B99-439C-9339-7AFA9EB888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9314" cy="1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3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C864-2521-4DF5-A248-5E7AEE47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8215"/>
          </a:xfrm>
        </p:spPr>
        <p:txBody>
          <a:bodyPr>
            <a:normAutofit/>
          </a:bodyPr>
          <a:lstStyle/>
          <a:p>
            <a:pPr algn="ctr"/>
            <a:r>
              <a:rPr lang="x-none" sz="3600" b="1" dirty="0">
                <a:latin typeface="Bahnschrift SemiCondensed" panose="020B0502040204020203" pitchFamily="34" charset="0"/>
                <a:cs typeface="Times New Roman" pitchFamily="18"/>
              </a:rPr>
              <a:t>Acțiuni întreprinse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2175-0167-4115-AD44-0697E53F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2300" dirty="0">
              <a:latin typeface="+mj-lt"/>
              <a:cs typeface="Times New Roman" pitchFamily="18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Studiat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normativ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</a:t>
            </a:r>
            <a:r>
              <a:rPr lang="ro-RO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rile CPC art. 100, CPP art.235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citarea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o-RO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electronic</a:t>
            </a:r>
            <a:r>
              <a:rPr lang="ro-RO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ro-RO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Informați judecătorii, asistenții, grefierii cu prevederile legale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ro-RO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Organizată </a:t>
            </a:r>
            <a:r>
              <a:rPr lang="x-non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citarea prin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o-RO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electronic</a:t>
            </a:r>
            <a:r>
              <a:rPr lang="ro-RO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participanților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ro-RO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Expediate 144 comunicări participanților în anul 2018;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ro-RO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Asigurată s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</a:t>
            </a:r>
            <a:r>
              <a:rPr lang="ro-RO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așteptare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x-non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x-non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x-non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35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B832553-DC82-495A-94F3-53BE960DC32B}"/>
              </a:ext>
            </a:extLst>
          </p:cNvPr>
          <p:cNvSpPr txBox="1">
            <a:spLocks/>
          </p:cNvSpPr>
          <p:nvPr/>
        </p:nvSpPr>
        <p:spPr>
          <a:xfrm>
            <a:off x="353337" y="507842"/>
            <a:ext cx="7886700" cy="10459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ro-RO" b="1" dirty="0">
                <a:latin typeface="+mj-lt"/>
              </a:rPr>
              <a:t>Unificarea practicii judiciare, ridicarea nivelului de performanță.</a:t>
            </a:r>
            <a:r>
              <a:rPr lang="ru-RU" b="1" dirty="0">
                <a:latin typeface="+mj-lt"/>
              </a:rPr>
              <a:t> </a:t>
            </a:r>
            <a:endParaRPr lang="x-none" b="1" dirty="0">
              <a:latin typeface="+mj-lt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ro-RO" b="1" dirty="0">
                <a:latin typeface="+mj-lt"/>
              </a:rPr>
              <a:t>Îmbunătățirea calității actului de justiție prin ridicarea profesionalismului și a responsabilității persoanelor implicate în efectuarea justiției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ro-RO" b="1" dirty="0">
              <a:latin typeface="+mj-lt"/>
            </a:endParaRPr>
          </a:p>
          <a:p>
            <a:pPr marL="34290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b="1" dirty="0">
              <a:latin typeface="+mj-lt"/>
            </a:endParaRPr>
          </a:p>
          <a:p>
            <a:endParaRPr lang="en-US" b="1" dirty="0"/>
          </a:p>
        </p:txBody>
      </p:sp>
      <p:sp>
        <p:nvSpPr>
          <p:cNvPr id="3" name="Dreptunghi 2"/>
          <p:cNvSpPr/>
          <p:nvPr/>
        </p:nvSpPr>
        <p:spPr>
          <a:xfrm>
            <a:off x="3273714" y="199641"/>
            <a:ext cx="204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b="1" dirty="0">
                <a:latin typeface="Bahnschrift SemiCondensed" panose="020B0502040204020203" pitchFamily="34" charset="0"/>
                <a:cs typeface="Times New Roman" pitchFamily="18"/>
              </a:rPr>
              <a:t>Acțiuni întreprinse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042175-0167-4115-AD44-0697E53FE978}"/>
              </a:ext>
            </a:extLst>
          </p:cNvPr>
          <p:cNvSpPr txBox="1">
            <a:spLocks/>
          </p:cNvSpPr>
          <p:nvPr/>
        </p:nvSpPr>
        <p:spPr>
          <a:xfrm>
            <a:off x="507246" y="1862034"/>
            <a:ext cx="7886700" cy="296268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</a:pPr>
            <a:r>
              <a:rPr lang="ro-RO" sz="1600" b="1" dirty="0">
                <a:latin typeface="+mj-lt"/>
                <a:cs typeface="Times New Roman" pitchFamily="18"/>
              </a:rPr>
              <a:t>Prezentarea tematicii necesare pentru instruirea judecătorilor, asistenților judiciari, grefierilor către CSM și INJ;</a:t>
            </a:r>
            <a:endParaRPr lang="en-US" sz="1600" b="1" dirty="0">
              <a:latin typeface="+mj-lt"/>
              <a:cs typeface="Times New Roman" pitchFamily="18"/>
            </a:endParaRPr>
          </a:p>
          <a:p>
            <a:pPr lvl="1" algn="just">
              <a:lnSpc>
                <a:spcPct val="150000"/>
              </a:lnSpc>
            </a:pPr>
            <a:r>
              <a:rPr lang="ro-RO" sz="1600" b="1" dirty="0">
                <a:latin typeface="+mj-lt"/>
                <a:cs typeface="Times New Roman" pitchFamily="18"/>
              </a:rPr>
              <a:t>Întocmirea planului cu privire la instruirea internă a asistenților judiciari și numiți judecătorii responsabili și perioada pentru petrecerea seminarelor în cadrul instanței;. Organizate și petrecute în cadrul instanței 34 (34 ore) instruiri interne în anul 2018 pentru angajații instanței. </a:t>
            </a:r>
          </a:p>
          <a:p>
            <a:pPr lvl="1" algn="just">
              <a:lnSpc>
                <a:spcPct val="150000"/>
              </a:lnSpc>
            </a:pPr>
            <a:r>
              <a:rPr lang="en-US" sz="1600" b="1" dirty="0" err="1">
                <a:latin typeface="+mj-lt"/>
                <a:cs typeface="Times New Roman" pitchFamily="18"/>
              </a:rPr>
              <a:t>Informa</a:t>
            </a:r>
            <a:r>
              <a:rPr lang="ro-RO" sz="1600" b="1" dirty="0">
                <a:latin typeface="+mj-lt"/>
                <a:cs typeface="Times New Roman" pitchFamily="18"/>
              </a:rPr>
              <a:t>rea</a:t>
            </a:r>
            <a:r>
              <a:rPr lang="en-US" sz="1600" b="1" dirty="0">
                <a:latin typeface="+mj-lt"/>
                <a:cs typeface="Times New Roman" pitchFamily="18"/>
              </a:rPr>
              <a:t> </a:t>
            </a:r>
            <a:r>
              <a:rPr lang="ro-RO" sz="1600" b="1" dirty="0">
                <a:latin typeface="+mj-lt"/>
                <a:cs typeface="Times New Roman" pitchFamily="18"/>
              </a:rPr>
              <a:t>de către </a:t>
            </a:r>
            <a:r>
              <a:rPr lang="en-US" sz="1600" b="1" dirty="0">
                <a:latin typeface="+mj-lt"/>
                <a:cs typeface="Times New Roman" pitchFamily="18"/>
              </a:rPr>
              <a:t>INJ</a:t>
            </a:r>
            <a:r>
              <a:rPr lang="ro-RO" sz="1600" b="1" dirty="0">
                <a:latin typeface="+mj-lt"/>
                <a:cs typeface="Times New Roman" pitchFamily="18"/>
              </a:rPr>
              <a:t> cu</a:t>
            </a:r>
            <a:r>
              <a:rPr lang="en-US" sz="1600" b="1" dirty="0">
                <a:latin typeface="+mj-lt"/>
                <a:cs typeface="Times New Roman" pitchFamily="18"/>
              </a:rPr>
              <a:t> </a:t>
            </a:r>
            <a:r>
              <a:rPr lang="x-none" sz="1600" b="1" dirty="0">
                <a:latin typeface="+mj-lt"/>
                <a:cs typeface="Times New Roman" pitchFamily="18"/>
              </a:rPr>
              <a:t>tematica seminarelor propuse pentru semestrul </a:t>
            </a:r>
            <a:r>
              <a:rPr lang="en-US" sz="1600" b="1" dirty="0">
                <a:latin typeface="+mj-lt"/>
                <a:cs typeface="Times New Roman" pitchFamily="18"/>
              </a:rPr>
              <a:t>I </a:t>
            </a:r>
            <a:r>
              <a:rPr lang="ro-RO" sz="1600" b="1" dirty="0">
                <a:latin typeface="+mj-lt"/>
                <a:cs typeface="Times New Roman" pitchFamily="18"/>
              </a:rPr>
              <a:t>și </a:t>
            </a:r>
            <a:r>
              <a:rPr lang="en-US" sz="1600" b="1" dirty="0">
                <a:latin typeface="+mj-lt"/>
                <a:cs typeface="Times New Roman" pitchFamily="18"/>
              </a:rPr>
              <a:t>II al </a:t>
            </a:r>
            <a:r>
              <a:rPr lang="x-none" sz="1600" b="1" dirty="0">
                <a:latin typeface="+mj-lt"/>
                <a:cs typeface="Times New Roman" pitchFamily="18"/>
              </a:rPr>
              <a:t>anului</a:t>
            </a:r>
            <a:r>
              <a:rPr lang="en-US" sz="1600" b="1" dirty="0">
                <a:latin typeface="+mj-lt"/>
                <a:cs typeface="Times New Roman" pitchFamily="18"/>
              </a:rPr>
              <a:t> 2018 </a:t>
            </a:r>
            <a:r>
              <a:rPr lang="x-none" sz="1600" b="1" dirty="0">
                <a:latin typeface="+mj-lt"/>
                <a:cs typeface="Times New Roman" pitchFamily="18"/>
              </a:rPr>
              <a:t>pentru judecători</a:t>
            </a:r>
            <a:r>
              <a:rPr lang="ro-RO" sz="1600" b="1" dirty="0">
                <a:latin typeface="+mj-lt"/>
                <a:cs typeface="Times New Roman" pitchFamily="18"/>
              </a:rPr>
              <a:t> și selectarea tematicii necesare pentru instruire;</a:t>
            </a:r>
          </a:p>
          <a:p>
            <a:pPr lvl="1" algn="just">
              <a:lnSpc>
                <a:spcPct val="150000"/>
              </a:lnSpc>
            </a:pPr>
            <a:r>
              <a:rPr lang="ro-RO" sz="1600" b="1" dirty="0">
                <a:latin typeface="+mj-lt"/>
                <a:cs typeface="Times New Roman" pitchFamily="18"/>
              </a:rPr>
              <a:t>Asigurată participarea la instruirea externă conform planului în perioada stabilită. Judecătorii au fost instruiți 576 ore în mediu 82 ore ( 70 seminare), Asistenți judiciari , grefieri, specialiști,  șefi a subdiviziunilor au fost instruiți 472 ore în mediu 15 ore (58 seminare).</a:t>
            </a:r>
            <a:endParaRPr lang="en-US" b="1" dirty="0"/>
          </a:p>
        </p:txBody>
      </p:sp>
      <p:sp>
        <p:nvSpPr>
          <p:cNvPr id="5" name="Dreptunghi 4"/>
          <p:cNvSpPr/>
          <p:nvPr/>
        </p:nvSpPr>
        <p:spPr>
          <a:xfrm>
            <a:off x="3021219" y="1354203"/>
            <a:ext cx="239802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x-none" b="1" dirty="0">
                <a:latin typeface="Bahnschrift SemiCondensed" panose="020B0502040204020203" pitchFamily="34" charset="0"/>
                <a:cs typeface="Times New Roman" pitchFamily="18"/>
              </a:rPr>
              <a:t>Rezultate obținute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85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56B1C-7AEB-468C-BB91-EEF14281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6000" dirty="0">
                <a:latin typeface="Bahnschrift SemiCondensed" panose="020B0502040204020203" pitchFamily="34" charset="0"/>
              </a:rPr>
              <a:t>V. Accesibilitatea instanței</a:t>
            </a:r>
            <a:br>
              <a:rPr lang="ro-RO" sz="6000" dirty="0">
                <a:latin typeface="Bahnschrift SemiCondensed" panose="020B0502040204020203" pitchFamily="34" charset="0"/>
              </a:rPr>
            </a:br>
            <a:endParaRPr lang="en-US" sz="6000" dirty="0">
              <a:latin typeface="Bahnschrift SemiCondense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871F4-8F0F-4EF0-9EB5-23A5A2E3F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o-RO" sz="3600" dirty="0">
                <a:latin typeface="+mj-lt"/>
                <a:cs typeface="Times New Roman" pitchFamily="18"/>
              </a:rPr>
              <a:t>Elaborarea pliantelor pentru justițiabili și vizitatorii instanțelor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0CD5D-0B99-439C-9339-7AFA9EB888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9314" cy="1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66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C864-2521-4DF5-A248-5E7AEE47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600" b="1" dirty="0">
                <a:latin typeface="Bahnschrift SemiCondensed" panose="020B0502040204020203" pitchFamily="34" charset="0"/>
                <a:cs typeface="Times New Roman" pitchFamily="18"/>
              </a:rPr>
              <a:t>Acțiuni întreprinse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2175-0167-4115-AD44-0697E53F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r>
              <a:rPr lang="x-none" b="1" dirty="0">
                <a:latin typeface="+mj-lt"/>
              </a:rPr>
              <a:t>Confecționate</a:t>
            </a:r>
            <a:r>
              <a:rPr lang="ru-RU" b="1" dirty="0">
                <a:latin typeface="+mj-lt"/>
              </a:rPr>
              <a:t> </a:t>
            </a:r>
            <a:r>
              <a:rPr lang="x-none" b="1" dirty="0">
                <a:latin typeface="+mj-lt"/>
              </a:rPr>
              <a:t>broșurile</a:t>
            </a:r>
            <a:r>
              <a:rPr lang="ru-RU" b="1" dirty="0">
                <a:latin typeface="+mj-lt"/>
              </a:rPr>
              <a:t> </a:t>
            </a:r>
            <a:r>
              <a:rPr lang="ro-RO" b="1" dirty="0">
                <a:latin typeface="+mj-lt"/>
              </a:rPr>
              <a:t>și pliantele</a:t>
            </a:r>
            <a:r>
              <a:rPr lang="x-none" b="1" dirty="0">
                <a:latin typeface="+mj-lt"/>
              </a:rPr>
              <a:t> informative</a:t>
            </a:r>
            <a:r>
              <a:rPr lang="ro-RO" b="1" dirty="0">
                <a:latin typeface="+mj-lt"/>
              </a:rPr>
              <a:t>;</a:t>
            </a:r>
            <a:endParaRPr lang="en-US" b="1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ro-RO" b="1" dirty="0">
                <a:latin typeface="+mj-lt"/>
              </a:rPr>
              <a:t>Repartizate  broșurile justițiabililor/ vizitatorilor la ziua ușilor deschise (26 octombrie, 2018) , justițiabililor prezenți în zilele ședințelor de judecată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603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C864-2521-4DF5-A248-5E7AEE47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600" b="1" dirty="0">
                <a:latin typeface="Bahnschrift SemiCondensed" panose="020B0502040204020203" pitchFamily="34" charset="0"/>
                <a:cs typeface="Times New Roman" pitchFamily="18"/>
              </a:rPr>
              <a:t>Rezultate obținute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2175-0167-4115-AD44-0697E53F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r>
              <a:rPr lang="ro-RO" b="1" kern="0" dirty="0">
                <a:latin typeface="+mj-lt"/>
                <a:cs typeface="Times New Roman" pitchFamily="18"/>
              </a:rPr>
              <a:t>Unificarea practicii judiciare; </a:t>
            </a:r>
          </a:p>
          <a:p>
            <a:pPr lvl="0" algn="just">
              <a:lnSpc>
                <a:spcPct val="150000"/>
              </a:lnSpc>
            </a:pPr>
            <a:r>
              <a:rPr lang="ro-RO" b="1" kern="0" dirty="0">
                <a:latin typeface="+mj-lt"/>
                <a:cs typeface="Times New Roman" pitchFamily="18"/>
              </a:rPr>
              <a:t>Ridicarea nivelului de performanță;</a:t>
            </a:r>
            <a:r>
              <a:rPr lang="ru-RU" b="1" dirty="0">
                <a:latin typeface="+mj-lt"/>
                <a:cs typeface="Times New Roman" pitchFamily="18"/>
              </a:rPr>
              <a:t> </a:t>
            </a:r>
            <a:endParaRPr lang="x-none" b="1" dirty="0">
              <a:latin typeface="+mj-lt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r>
              <a:rPr lang="ro-RO" b="1" dirty="0">
                <a:latin typeface="+mj-lt"/>
                <a:cs typeface="Times New Roman" pitchFamily="18"/>
              </a:rPr>
              <a:t>Transparența activității instanței;</a:t>
            </a:r>
          </a:p>
          <a:p>
            <a:pPr lvl="0" algn="just">
              <a:lnSpc>
                <a:spcPct val="150000"/>
              </a:lnSpc>
            </a:pPr>
            <a:r>
              <a:rPr lang="ro-RO" b="1" dirty="0">
                <a:latin typeface="+mj-lt"/>
                <a:cs typeface="Times New Roman" pitchFamily="18"/>
              </a:rPr>
              <a:t>Informarea publicului larg privind activitatea instanței.</a:t>
            </a:r>
            <a:endParaRPr lang="en-US" b="1" dirty="0">
              <a:latin typeface="+mj-lt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0368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56B1C-7AEB-468C-BB91-EEF14281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6000" dirty="0">
                <a:latin typeface="Bahnschrift SemiCondensed" panose="020B0502040204020203" pitchFamily="34" charset="0"/>
              </a:rPr>
              <a:t>Accesibilitatea instanței</a:t>
            </a:r>
            <a:br>
              <a:rPr lang="ro-RO" sz="6000" dirty="0">
                <a:latin typeface="Bahnschrift SemiCondensed" panose="020B0502040204020203" pitchFamily="34" charset="0"/>
              </a:rPr>
            </a:br>
            <a:endParaRPr lang="en-US" sz="6000" dirty="0">
              <a:latin typeface="Bahnschrift SemiCondense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871F4-8F0F-4EF0-9EB5-23A5A2E3F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x-none" sz="3600" dirty="0">
                <a:latin typeface="+mj-lt"/>
                <a:cs typeface="Times New Roman" pitchFamily="18"/>
              </a:rPr>
              <a:t>Ajustarea panoului informativ pentru a fi comod de utilizat de către justițiabili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0CD5D-0B99-439C-9339-7AFA9EB888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9314" cy="1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01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C864-2521-4DF5-A248-5E7AEE47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600" b="1" dirty="0">
                <a:latin typeface="Bahnschrift SemiCondensed" panose="020B0502040204020203" pitchFamily="34" charset="0"/>
                <a:cs typeface="Times New Roman" pitchFamily="18"/>
              </a:rPr>
              <a:t>Acțiuni întreprinse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2175-0167-4115-AD44-0697E53FE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2837"/>
            <a:ext cx="7886700" cy="1376517"/>
          </a:xfrm>
        </p:spPr>
        <p:txBody>
          <a:bodyPr>
            <a:normAutofit fontScale="92500" lnSpcReduction="20000"/>
          </a:bodyPr>
          <a:lstStyle/>
          <a:p>
            <a:pPr lvl="1" algn="just">
              <a:lnSpc>
                <a:spcPct val="150000"/>
              </a:lnSpc>
            </a:pPr>
            <a:r>
              <a:rPr lang="ro-RO" sz="2000" b="1" dirty="0">
                <a:latin typeface="+mj-lt"/>
              </a:rPr>
              <a:t>Identificate sursele și procurare</a:t>
            </a:r>
          </a:p>
          <a:p>
            <a:pPr lvl="1" algn="just">
              <a:lnSpc>
                <a:spcPct val="150000"/>
              </a:lnSpc>
            </a:pPr>
            <a:r>
              <a:rPr lang="ro-RO" sz="2000" b="1" dirty="0">
                <a:latin typeface="+mj-lt"/>
              </a:rPr>
              <a:t>Stabilit </a:t>
            </a:r>
            <a:r>
              <a:rPr lang="ro-RO" sz="2000" b="1" dirty="0" err="1">
                <a:latin typeface="+mj-lt"/>
              </a:rPr>
              <a:t>machetul</a:t>
            </a:r>
            <a:endParaRPr lang="ro-RO" sz="2000" b="1" dirty="0">
              <a:latin typeface="+mj-lt"/>
            </a:endParaRPr>
          </a:p>
          <a:p>
            <a:pPr lvl="1" algn="just">
              <a:lnSpc>
                <a:spcPct val="150000"/>
              </a:lnSpc>
            </a:pPr>
            <a:r>
              <a:rPr lang="ro-RO" sz="2000" b="1" dirty="0">
                <a:latin typeface="+mj-lt"/>
              </a:rPr>
              <a:t>Panou instalat </a:t>
            </a:r>
            <a:r>
              <a:rPr lang="x-none" sz="2000" b="1" dirty="0">
                <a:latin typeface="+mj-lt"/>
              </a:rPr>
              <a:t>în sala de așteptare a justițiabililor.</a:t>
            </a:r>
            <a:endParaRPr lang="ro-RO" sz="2000" b="1" dirty="0">
              <a:latin typeface="+mj-lt"/>
            </a:endParaRPr>
          </a:p>
          <a:p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694E7E-7319-4199-BD8F-B10EB2BCE1A9}"/>
              </a:ext>
            </a:extLst>
          </p:cNvPr>
          <p:cNvSpPr txBox="1">
            <a:spLocks/>
          </p:cNvSpPr>
          <p:nvPr/>
        </p:nvSpPr>
        <p:spPr>
          <a:xfrm>
            <a:off x="820379" y="2248678"/>
            <a:ext cx="7886700" cy="19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x-none" sz="3600" b="1" dirty="0">
                <a:latin typeface="Bahnschrift SemiCondensed" panose="020B0502040204020203" pitchFamily="34" charset="0"/>
                <a:cs typeface="Times New Roman" pitchFamily="18"/>
              </a:rPr>
              <a:t>Rezultate obținute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67A6BA-CA76-4D47-9A16-B9C3C40D81BD}"/>
              </a:ext>
            </a:extLst>
          </p:cNvPr>
          <p:cNvSpPr txBox="1">
            <a:spLocks/>
          </p:cNvSpPr>
          <p:nvPr/>
        </p:nvSpPr>
        <p:spPr>
          <a:xfrm>
            <a:off x="628650" y="4012164"/>
            <a:ext cx="7886700" cy="2202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algn="just">
              <a:lnSpc>
                <a:spcPct val="150000"/>
              </a:lnSpc>
            </a:pPr>
            <a:r>
              <a:rPr lang="x-none" sz="2000" b="1" dirty="0">
                <a:latin typeface="+mj-lt"/>
                <a:cs typeface="Times New Roman" pitchFamily="18"/>
              </a:rPr>
              <a:t>Informarea vizitatorilor cu informații utile</a:t>
            </a:r>
            <a:r>
              <a:rPr lang="ro-RO" sz="2000" b="1" dirty="0">
                <a:latin typeface="+mj-lt"/>
                <a:cs typeface="Times New Roman" pitchFamily="18"/>
              </a:rPr>
              <a:t>;</a:t>
            </a:r>
          </a:p>
          <a:p>
            <a:pPr marL="742950" lvl="1" indent="-285750">
              <a:lnSpc>
                <a:spcPct val="150000"/>
              </a:lnSpc>
            </a:pPr>
            <a:r>
              <a:rPr lang="x-none" sz="2000" b="1" dirty="0">
                <a:latin typeface="+mj-lt"/>
                <a:cs typeface="Times New Roman" pitchFamily="18"/>
              </a:rPr>
              <a:t>Accesul la date cu privire la petrecerea ședințelor de judecată.</a:t>
            </a:r>
            <a:endParaRPr lang="en-US" sz="2000" b="1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9424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2">
            <a:extLst>
              <a:ext uri="{FF2B5EF4-FFF2-40B4-BE49-F238E27FC236}">
                <a16:creationId xmlns:a16="http://schemas.microsoft.com/office/drawing/2014/main" id="{183D1142-E232-43CE-85D9-9D5CD12943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3843" y="827312"/>
            <a:ext cx="8560530" cy="5921828"/>
          </a:xfrm>
        </p:spPr>
        <p:txBody>
          <a:bodyPr/>
          <a:lstStyle/>
          <a:p>
            <a:pPr marL="0" lvl="0" indent="0" algn="just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1600" b="1" kern="0">
                <a:latin typeface="Times New Roman" pitchFamily="18"/>
                <a:cs typeface="Times New Roman" pitchFamily="18"/>
              </a:rPr>
              <a:t>                  </a:t>
            </a:r>
            <a:endParaRPr lang="ro-RO" sz="1600" kern="0"/>
          </a:p>
          <a:p>
            <a:pPr marL="0" lvl="0" indent="0">
              <a:buNone/>
            </a:pPr>
            <a:endParaRPr lang="ro-RO" sz="16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99B6B-2340-43A7-9149-434622005694}"/>
              </a:ext>
            </a:extLst>
          </p:cNvPr>
          <p:cNvGrpSpPr/>
          <p:nvPr/>
        </p:nvGrpSpPr>
        <p:grpSpPr>
          <a:xfrm>
            <a:off x="422976" y="827312"/>
            <a:ext cx="8381397" cy="5272749"/>
            <a:chOff x="251927" y="596545"/>
            <a:chExt cx="8381397" cy="5272749"/>
          </a:xfrm>
        </p:grpSpPr>
        <p:pic>
          <p:nvPicPr>
            <p:cNvPr id="4" name="Imagine 5">
              <a:extLst>
                <a:ext uri="{FF2B5EF4-FFF2-40B4-BE49-F238E27FC236}">
                  <a16:creationId xmlns:a16="http://schemas.microsoft.com/office/drawing/2014/main" id="{544CB0AD-AF12-4BE2-B4B4-B87C109E0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344" y="596545"/>
              <a:ext cx="4695786" cy="229258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" name="Imagine 6">
              <a:extLst>
                <a:ext uri="{FF2B5EF4-FFF2-40B4-BE49-F238E27FC236}">
                  <a16:creationId xmlns:a16="http://schemas.microsoft.com/office/drawing/2014/main" id="{384DA19A-CE23-4031-9FC9-FB61208B9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8383" y="623729"/>
              <a:ext cx="3332737" cy="223821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Imagine 7">
              <a:extLst>
                <a:ext uri="{FF2B5EF4-FFF2-40B4-BE49-F238E27FC236}">
                  <a16:creationId xmlns:a16="http://schemas.microsoft.com/office/drawing/2014/main" id="{1BD21F20-C86C-4CAF-A55A-1043BE4FE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927" y="3271350"/>
              <a:ext cx="4730620" cy="259794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Imagine 8">
              <a:extLst>
                <a:ext uri="{FF2B5EF4-FFF2-40B4-BE49-F238E27FC236}">
                  <a16:creationId xmlns:a16="http://schemas.microsoft.com/office/drawing/2014/main" id="{BB489B26-9D4C-4A3E-AA6F-178531C7E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0587" y="3263391"/>
              <a:ext cx="3332737" cy="2605903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04310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2">
            <a:extLst>
              <a:ext uri="{FF2B5EF4-FFF2-40B4-BE49-F238E27FC236}">
                <a16:creationId xmlns:a16="http://schemas.microsoft.com/office/drawing/2014/main" id="{099188D8-09D7-4369-8E01-E9A6840715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3843" y="827312"/>
            <a:ext cx="8560530" cy="5921828"/>
          </a:xfrm>
        </p:spPr>
        <p:txBody>
          <a:bodyPr/>
          <a:lstStyle/>
          <a:p>
            <a:pPr marL="0" lvl="0" indent="0" algn="just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1600" b="1" kern="0" dirty="0">
                <a:latin typeface="Times New Roman" pitchFamily="18"/>
                <a:cs typeface="Times New Roman" pitchFamily="18"/>
              </a:rPr>
              <a:t>                  </a:t>
            </a:r>
            <a:endParaRPr lang="ro-RO" sz="1600" kern="0" dirty="0"/>
          </a:p>
          <a:p>
            <a:pPr marL="0" lvl="0" indent="0">
              <a:buNone/>
            </a:pPr>
            <a:endParaRPr lang="ro-RO" sz="1600" dirty="0"/>
          </a:p>
        </p:txBody>
      </p:sp>
      <p:pic>
        <p:nvPicPr>
          <p:cNvPr id="7" name="Imagine 3">
            <a:extLst>
              <a:ext uri="{FF2B5EF4-FFF2-40B4-BE49-F238E27FC236}">
                <a16:creationId xmlns:a16="http://schemas.microsoft.com/office/drawing/2014/main" id="{BE1B6B5F-4121-41B2-81F8-2D0DDF0A28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248" r="1212" b="15204"/>
          <a:stretch/>
        </p:blipFill>
        <p:spPr>
          <a:xfrm>
            <a:off x="5566913" y="3571052"/>
            <a:ext cx="3392130" cy="30360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ine 4">
            <a:extLst>
              <a:ext uri="{FF2B5EF4-FFF2-40B4-BE49-F238E27FC236}">
                <a16:creationId xmlns:a16="http://schemas.microsoft.com/office/drawing/2014/main" id="{39CE51BB-ED97-44F4-8352-3CEABB680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25495"/>
          <a:stretch/>
        </p:blipFill>
        <p:spPr>
          <a:xfrm>
            <a:off x="5578133" y="318139"/>
            <a:ext cx="3392130" cy="31108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7AF0AD2-BF70-4A2D-AAC1-513818CA53DD}"/>
              </a:ext>
            </a:extLst>
          </p:cNvPr>
          <p:cNvSpPr txBox="1">
            <a:spLocks/>
          </p:cNvSpPr>
          <p:nvPr/>
        </p:nvSpPr>
        <p:spPr>
          <a:xfrm>
            <a:off x="682067" y="5369904"/>
            <a:ext cx="4238963" cy="86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x-none" sz="2400" b="1" dirty="0">
                <a:solidFill>
                  <a:schemeClr val="bg1">
                    <a:lumMod val="75000"/>
                  </a:schemeClr>
                </a:solidFill>
                <a:latin typeface="Bahnschrift SemiCondensed" panose="020B0502040204020203" pitchFamily="34" charset="0"/>
                <a:cs typeface="Times New Roman" pitchFamily="18"/>
              </a:rPr>
              <a:t>Accesibilitatea instanței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E25804-C318-4076-B91C-A635D279B47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7" y="301122"/>
            <a:ext cx="5249726" cy="62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82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56B1C-7AEB-468C-BB91-EEF14281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Bahnschrift SemiCondensed" panose="020B0502040204020203" pitchFamily="34" charset="0"/>
              </a:rPr>
              <a:t>VI.</a:t>
            </a:r>
            <a:r>
              <a:rPr lang="ro-RO" sz="5000" dirty="0">
                <a:latin typeface="Bahnschrift SemiCondensed" panose="020B0502040204020203" pitchFamily="34" charset="0"/>
              </a:rPr>
              <a:t>Necesitățile și satisfacția utilizatorilor serviciilor judecătorești</a:t>
            </a:r>
            <a:br>
              <a:rPr lang="ro-RO" sz="5000" dirty="0">
                <a:latin typeface="Bahnschrift SemiCondensed" panose="020B0502040204020203" pitchFamily="34" charset="0"/>
              </a:rPr>
            </a:br>
            <a:endParaRPr lang="en-US" sz="5000" dirty="0">
              <a:latin typeface="Bahnschrift SemiCondense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871F4-8F0F-4EF0-9EB5-23A5A2E3F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930796"/>
            <a:ext cx="7886700" cy="140468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o-RO" sz="3600" dirty="0">
                <a:latin typeface="+mj-lt"/>
                <a:cs typeface="Times New Roman" pitchFamily="18"/>
              </a:rPr>
              <a:t>Practica periodică a feedback-ului în rândul justițiabililor la finalizarea procesului de judecată pentru a îmbunătăți calitatea serviciilor prestate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0CD5D-0B99-439C-9339-7AFA9EB888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9314" cy="1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54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34978" y="1222242"/>
            <a:ext cx="842877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Sondajele  petrecute cu justițiabilii în perioada 17 aprilie - 04 mai 2018 și în perioada 05 decembrie - 19 decembrie 2018 ne prezintă gradul de satisfacție astfel:</a:t>
            </a:r>
          </a:p>
          <a:p>
            <a:pPr marL="285750" indent="-285750" algn="just">
              <a:lnSpc>
                <a:spcPct val="120000"/>
              </a:lnSpc>
              <a:buSzPct val="100000"/>
              <a:buFont typeface="Arial" panose="020B0604020202020204" pitchFamily="34" charset="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Accesibilitatea instanței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ambele sondaje indică că instanța este ușor de găsit 90,2% , confortul în instanță 75,2% în primul sondaj al doilea 85% </a:t>
            </a:r>
          </a:p>
          <a:p>
            <a:pPr marL="285750" indent="-285750" algn="just">
              <a:lnSpc>
                <a:spcPct val="120000"/>
              </a:lnSpc>
              <a:buSzPct val="100000"/>
              <a:buFont typeface="Arial" panose="020B0604020202020204" pitchFamily="34" charset="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Deservirea de către personal: 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ambele sondaje ne indică  satisfacție în privința orelor de muncă, informațiilor, atitudinea personalului  în limita a 90 % </a:t>
            </a:r>
          </a:p>
          <a:p>
            <a:pPr marL="285750" indent="-285750" algn="just">
              <a:lnSpc>
                <a:spcPct val="120000"/>
              </a:lnSpc>
              <a:buSzPct val="100000"/>
              <a:buFont typeface="Arial" panose="020B0604020202020204" pitchFamily="34" charset="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Ședințele de judecată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nerespectarea timpului  50,8 % în primul sondaj al doilea 37%</a:t>
            </a:r>
          </a:p>
          <a:p>
            <a:pPr marL="285750" indent="-285750" algn="just">
              <a:lnSpc>
                <a:spcPct val="120000"/>
              </a:lnSpc>
              <a:buSzPct val="100000"/>
              <a:buFont typeface="Arial" panose="020B0604020202020204" pitchFamily="34" charset="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Percepția activității judecătorului: 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atmosfera ședinței de judecată ordonată și solemnă 91,7 % în primul sondaj al doilea 95%; termenul examinării rezonabil respectat 79,3% în primul sondaj al doilea 89,5%; obținerea </a:t>
            </a:r>
            <a:r>
              <a:rPr lang="ro-RO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hotărîrii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termen 77,7% în primul sondaj al doilea 90%; contestarea </a:t>
            </a:r>
            <a:r>
              <a:rPr lang="ro-RO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hotărîrii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42% în primul sondaj al doilea 35,5%.</a:t>
            </a:r>
          </a:p>
          <a:p>
            <a:pPr marL="285750" indent="-285750" algn="just">
              <a:lnSpc>
                <a:spcPct val="120000"/>
              </a:lnSpc>
              <a:buSzPct val="100000"/>
              <a:buFont typeface="Arial" panose="020B0604020202020204" pitchFamily="34" charset="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Nivelul general de satisfacție; 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foarte înalt, înalt 70,4% în primul sondaj al doilea 72,5%,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C864-2521-4DF5-A248-5E7AEE47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600" b="1" dirty="0">
                <a:latin typeface="Bahnschrift SemiCondensed" panose="020B0502040204020203" pitchFamily="34" charset="0"/>
                <a:cs typeface="Times New Roman" pitchFamily="18"/>
              </a:rPr>
              <a:t>Rezultate obținute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2175-0167-4115-AD44-0697E53FE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0488"/>
            <a:ext cx="7886700" cy="4794997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70000"/>
              </a:lnSpc>
            </a:pP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Citarea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 e-mail 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rapid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Siguranța că este înștiințată persoana citată;</a:t>
            </a: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Organizată citarea conform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agendei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avocatului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Prevenirea 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amânării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ședințelor 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Modulul măsurarea performanței din PIGD atestă această îmbunătățire cu o diferență destul de esențială: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Dosare cu 1 ședințe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amînate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anul 2017 - 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426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anul 2018 –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334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(diferența de 92 dosare)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Dosare cu 2 ședințe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amînate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anul 2017 –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anul 2018 –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(diferența de 31 dosare)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Dosare cu 3 ședințe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amînate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anul 2017 –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în anul 2018 –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(diferența 55 dosare)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Dosare cu 4 ședințe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amînate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anul 2017 –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în anul 2018 –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(diferența 12 dosare)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Dosare cu 5 ședințe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amînate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anul 2017 –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în anul 2018 –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(diferența 12 dosare)</a:t>
            </a:r>
          </a:p>
          <a:p>
            <a:pPr marL="0" indent="0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Informarea direct din sala de așteptare prin intermediul rețelei 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-fi</a:t>
            </a:r>
          </a:p>
          <a:p>
            <a:pPr lvl="0">
              <a:lnSpc>
                <a:spcPct val="170000"/>
              </a:lnSpc>
            </a:pPr>
            <a:endParaRPr lang="x-none" b="1" dirty="0">
              <a:latin typeface="+mj-lt"/>
              <a:cs typeface="Times New Roman" pitchFamily="18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0636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GRADUL DE SATISFACȚIE AL JUSTIȚIABILILOR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Sondajul cu justițiabilii petrecut la data de 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aprilie - 04 mai 2018 </a:t>
            </a:r>
            <a:endParaRPr lang="en-US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o-RO" dirty="0"/>
              <a:t>Sondajul cu justițiabilii petrecut la data de 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 decembrie - 19 decembrie 2018 </a:t>
            </a:r>
            <a:endParaRPr lang="en-US" dirty="0"/>
          </a:p>
        </p:txBody>
      </p:sp>
      <p:graphicFrame>
        <p:nvGraphicFramePr>
          <p:cNvPr id="7" name="Substituent conținut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94913194"/>
              </p:ext>
            </p:extLst>
          </p:nvPr>
        </p:nvGraphicFramePr>
        <p:xfrm>
          <a:off x="217284" y="2505074"/>
          <a:ext cx="4281692" cy="4194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2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15045896"/>
              </p:ext>
            </p:extLst>
          </p:nvPr>
        </p:nvGraphicFramePr>
        <p:xfrm>
          <a:off x="4629150" y="2505075"/>
          <a:ext cx="3887788" cy="419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8329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26337" y="199201"/>
            <a:ext cx="8428776" cy="613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Sondajele  petrecute cu angajații în perioada 17 aprilie - 04 mai 2018 și în perioada 05 decembrie - 19 decembrie 2018 ne prezintă gradul de satisfacție în felul următor:</a:t>
            </a:r>
          </a:p>
          <a:p>
            <a:pPr lvl="0" algn="just">
              <a:lnSpc>
                <a:spcPct val="12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Realizarea :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întotdeauna și frecvent știu exact care sunt așteptările la locul de muncă     </a:t>
            </a:r>
          </a:p>
          <a:p>
            <a:pPr algn="just">
              <a:lnSpc>
                <a:spcPct val="12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97,2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primul sondaj al doilea 98,6%;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apreciați de conducător pentru cunoștințe și    </a:t>
            </a:r>
          </a:p>
          <a:p>
            <a:pPr algn="just">
              <a:lnSpc>
                <a:spcPct val="12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pentru aportul la activitatea lor 88,6%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primul sondaj al doilea 91,7%;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Munca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întotdeauna și frecvent sunt informați despre aspectele care vizează locul de muncă 97,2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primul sondaj al doilea 98,6%;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vin cu plăcere la serviciu și sunt </a:t>
            </a:r>
            <a:r>
              <a:rPr 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mîndri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că lucrează în instanța de judecată 91,4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primul sondaj al doilea 95,9%;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beneficiază de cursuri de instruire necesare 91,4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primul sondaj al doilea 91,7%;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subdiviziunile tind să îmbunătățească procesele 91,4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primul sondaj al doilea 94,5%;  </a:t>
            </a:r>
            <a:r>
              <a:rPr 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obținînd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experiență se deleagă responsabilități și sarcini noi 71,4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primul sondaj al doilea 79,2%;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32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07817" y="117693"/>
            <a:ext cx="826581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 indent="179388" algn="just">
              <a:spcAft>
                <a:spcPts val="0"/>
              </a:spcAft>
            </a:pPr>
            <a:r>
              <a:rPr lang="x-none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Satisfacția :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întotdeauna și frecvent </a:t>
            </a:r>
            <a:r>
              <a:rPr lang="x-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 recunoscute de către conducător meritele pentru lucru bune făcut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85,8%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primul sondaj al doilea 90,3%</a:t>
            </a:r>
            <a:r>
              <a:rPr lang="ro-RO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conducătorul ea în considerație sugestiile angajaților în vederea îmbunătățirii proceselor de muncă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85,7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primul sondaj al doilea 93%;</a:t>
            </a:r>
            <a:r>
              <a:rPr lang="x-none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confirm faptul că discuțiile cu conducătorul sunt utile și informative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88,4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primul sondaj al doilea 94,4%;</a:t>
            </a:r>
            <a:r>
              <a:rPr lang="x-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conducătorul este disponibil </a:t>
            </a:r>
            <a:r>
              <a:rPr lang="x-none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cînd</a:t>
            </a:r>
            <a:r>
              <a:rPr lang="x-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întrebări sau au nevoie de ajutor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97,2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primul sondaj al doilea 98,6%;</a:t>
            </a:r>
            <a:r>
              <a:rPr lang="x-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în ultimele 6 luni au discutat despre performanță și dezvoltarea carierei cu conducătorul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85,7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primul sondaj al doilea 91,5%;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0340" marR="89535" algn="just">
              <a:spcAft>
                <a:spcPts val="0"/>
              </a:spcAft>
            </a:pPr>
            <a:endParaRPr lang="x-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Condiții de muncă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întotdeauna și frecvent </a:t>
            </a:r>
            <a:r>
              <a:rPr lang="x-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 t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ratați cu respect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88,6 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primul sondaj al doilea 91,7%;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condițiile și mediul de lucru permit exercitarea eficientă a atribuțiilor 91,4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primul sondaj al doilea 94,5%;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dispun de resurse materiale necesare pentru îndeplinirea atribuțiilor de serviciu 97,1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primul sondaj al doilea 98,1%;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Relații interpersonale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întotdeauna și frecvent dacă au nevoie de ajutor se pot baza pe persoanele cu care lucrează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91,4 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primul sondaj al doilea 91,6%;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conducătorii comunică informațiile importante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primul sondaj al doilea 100%;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cooperează cu persoanele cu care lucrează 97,1</a:t>
            </a:r>
            <a:r>
              <a:rPr lang="ro-RO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primul sondaj al doilea 98,7%;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dirty="0"/>
              <a:t> </a:t>
            </a:r>
            <a:endParaRPr lang="en-US" dirty="0"/>
          </a:p>
          <a:p>
            <a:pPr marL="180340" marR="89535" algn="just"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65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2175-0167-4115-AD44-0697E53FE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3795"/>
            <a:ext cx="7886700" cy="3567804"/>
          </a:xfrm>
        </p:spPr>
        <p:txBody>
          <a:bodyPr>
            <a:normAutofit/>
          </a:bodyPr>
          <a:lstStyle/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2000" b="1" dirty="0">
                <a:latin typeface="+mj-lt"/>
                <a:cs typeface="Times New Roman" pitchFamily="18"/>
              </a:rPr>
              <a:t>Sondajul petrecut în cadrul Zilei Ușilor Deschise a demonstrat cunoștința vizitatorilor după cum urmează:</a:t>
            </a:r>
          </a:p>
          <a:p>
            <a:pPr marL="285750" indent="-285750" algn="just" defTabSz="914400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2000" kern="0" dirty="0">
                <a:solidFill>
                  <a:srgbClr val="000000"/>
                </a:solidFill>
                <a:latin typeface="+mj-lt"/>
                <a:cs typeface="Times New Roman" pitchFamily="18"/>
              </a:rPr>
              <a:t>locul și rolul Curții de Apel Cahul în sistemul judiciar – </a:t>
            </a:r>
            <a:r>
              <a:rPr lang="ro-RO" sz="2000" b="1" kern="0" dirty="0">
                <a:solidFill>
                  <a:srgbClr val="000000"/>
                </a:solidFill>
                <a:latin typeface="+mj-lt"/>
                <a:cs typeface="Times New Roman" pitchFamily="18"/>
              </a:rPr>
              <a:t>87,5%</a:t>
            </a:r>
            <a:r>
              <a:rPr lang="ro-RO" sz="2000" kern="0" dirty="0">
                <a:solidFill>
                  <a:srgbClr val="000000"/>
                </a:solidFill>
                <a:latin typeface="+mj-lt"/>
                <a:cs typeface="Times New Roman" pitchFamily="18"/>
              </a:rPr>
              <a:t>, </a:t>
            </a:r>
          </a:p>
          <a:p>
            <a:pPr marL="285750" indent="-285750" algn="just" defTabSz="914400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2000" kern="0" dirty="0">
                <a:solidFill>
                  <a:srgbClr val="000000"/>
                </a:solidFill>
                <a:latin typeface="+mj-lt"/>
                <a:cs typeface="Times New Roman" pitchFamily="18"/>
              </a:rPr>
              <a:t>instanța dispune de pagina web – </a:t>
            </a:r>
            <a:r>
              <a:rPr lang="ro-RO" sz="2000" b="1" kern="0" dirty="0">
                <a:solidFill>
                  <a:srgbClr val="000000"/>
                </a:solidFill>
                <a:latin typeface="+mj-lt"/>
                <a:cs typeface="Times New Roman" pitchFamily="18"/>
              </a:rPr>
              <a:t>83,3%,</a:t>
            </a:r>
            <a:endParaRPr lang="ro-RO" sz="2000" dirty="0">
              <a:solidFill>
                <a:srgbClr val="000000"/>
              </a:solidFill>
              <a:latin typeface="+mj-lt"/>
              <a:cs typeface="Times New Roman" pitchFamily="18"/>
            </a:endParaRPr>
          </a:p>
          <a:p>
            <a:pPr marL="285750" lvl="0" indent="-285750" algn="just" defTabSz="914400">
              <a:lnSpc>
                <a:spcPct val="120000"/>
              </a:lnSpc>
              <a:spcBef>
                <a:spcPts val="0"/>
              </a:spcBef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2000" dirty="0">
                <a:solidFill>
                  <a:srgbClr val="000000"/>
                </a:solidFill>
                <a:latin typeface="+mj-lt"/>
                <a:cs typeface="Times New Roman" pitchFamily="18"/>
              </a:rPr>
              <a:t>Programul de Gestionare a Dosarelor </a:t>
            </a:r>
            <a:r>
              <a:rPr lang="ro-RO" sz="2000" kern="0" dirty="0">
                <a:solidFill>
                  <a:srgbClr val="000000"/>
                </a:solidFill>
                <a:latin typeface="+mj-lt"/>
                <a:cs typeface="Times New Roman" pitchFamily="18"/>
              </a:rPr>
              <a:t>– </a:t>
            </a:r>
            <a:r>
              <a:rPr lang="ro-RO" sz="2000" b="1" dirty="0">
                <a:solidFill>
                  <a:srgbClr val="000000"/>
                </a:solidFill>
                <a:latin typeface="+mj-lt"/>
                <a:cs typeface="Times New Roman" pitchFamily="18"/>
              </a:rPr>
              <a:t>62,5%</a:t>
            </a:r>
            <a:r>
              <a:rPr lang="ro-RO" sz="2000" dirty="0">
                <a:solidFill>
                  <a:srgbClr val="000000"/>
                </a:solidFill>
                <a:latin typeface="+mj-lt"/>
                <a:cs typeface="Times New Roman" pitchFamily="18"/>
              </a:rPr>
              <a:t>, </a:t>
            </a:r>
          </a:p>
          <a:p>
            <a:pPr marL="285750" lvl="0" indent="-285750" algn="just" defTabSz="914400">
              <a:lnSpc>
                <a:spcPct val="120000"/>
              </a:lnSpc>
              <a:spcBef>
                <a:spcPts val="0"/>
              </a:spcBef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2000" dirty="0">
                <a:solidFill>
                  <a:srgbClr val="000000"/>
                </a:solidFill>
                <a:latin typeface="+mj-lt"/>
                <a:cs typeface="Times New Roman" pitchFamily="18"/>
              </a:rPr>
              <a:t>ședințele de judecată se înregistrează audio – </a:t>
            </a:r>
            <a:r>
              <a:rPr lang="ro-RO" sz="2000" b="1" dirty="0">
                <a:solidFill>
                  <a:srgbClr val="000000"/>
                </a:solidFill>
                <a:latin typeface="+mj-lt"/>
                <a:cs typeface="Times New Roman" pitchFamily="18"/>
              </a:rPr>
              <a:t>95,83%</a:t>
            </a:r>
            <a:r>
              <a:rPr lang="ro-RO" sz="2000" dirty="0">
                <a:solidFill>
                  <a:srgbClr val="000000"/>
                </a:solidFill>
                <a:latin typeface="+mj-lt"/>
                <a:cs typeface="Times New Roman" pitchFamily="18"/>
              </a:rPr>
              <a:t>, </a:t>
            </a:r>
          </a:p>
          <a:p>
            <a:pPr marL="285750" lvl="0" indent="-285750" algn="just" defTabSz="914400">
              <a:lnSpc>
                <a:spcPct val="120000"/>
              </a:lnSpc>
              <a:spcBef>
                <a:spcPts val="0"/>
              </a:spcBef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2000" dirty="0">
                <a:solidFill>
                  <a:srgbClr val="000000"/>
                </a:solidFill>
                <a:latin typeface="+mj-lt"/>
                <a:cs typeface="Times New Roman" pitchFamily="18"/>
              </a:rPr>
              <a:t>atitudinea angajaților este la nivelul așteptărilor – </a:t>
            </a:r>
            <a:r>
              <a:rPr lang="ro-RO" sz="2000" b="1" dirty="0">
                <a:solidFill>
                  <a:srgbClr val="000000"/>
                </a:solidFill>
                <a:latin typeface="+mj-lt"/>
                <a:cs typeface="Times New Roman" pitchFamily="18"/>
              </a:rPr>
              <a:t>95,8%</a:t>
            </a:r>
            <a:r>
              <a:rPr lang="ro-RO" sz="2000" dirty="0">
                <a:solidFill>
                  <a:srgbClr val="000000"/>
                </a:solidFill>
                <a:latin typeface="+mj-lt"/>
                <a:cs typeface="Times New Roman" pitchFamily="18"/>
              </a:rPr>
              <a:t> </a:t>
            </a:r>
          </a:p>
          <a:p>
            <a:pPr marL="285750" lvl="0" indent="-285750" algn="just" defTabSz="914400">
              <a:lnSpc>
                <a:spcPct val="120000"/>
              </a:lnSpc>
              <a:spcBef>
                <a:spcPts val="0"/>
              </a:spcBef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2000" dirty="0">
                <a:solidFill>
                  <a:srgbClr val="000000"/>
                </a:solidFill>
                <a:latin typeface="+mj-lt"/>
                <a:cs typeface="Times New Roman" pitchFamily="18"/>
              </a:rPr>
              <a:t>rezultatul acestor vizite îi motivează să facă o carieră în domeniul justiției – </a:t>
            </a:r>
            <a:r>
              <a:rPr lang="ro-RO" sz="2000" b="1" dirty="0">
                <a:solidFill>
                  <a:srgbClr val="000000"/>
                </a:solidFill>
                <a:latin typeface="+mj-lt"/>
                <a:cs typeface="Times New Roman" pitchFamily="18"/>
              </a:rPr>
              <a:t>91,7%</a:t>
            </a:r>
            <a:r>
              <a:rPr lang="ro-RO" sz="2000" dirty="0">
                <a:solidFill>
                  <a:srgbClr val="000000"/>
                </a:solidFill>
                <a:latin typeface="+mj-lt"/>
                <a:cs typeface="Times New Roman" pitchFamily="18"/>
              </a:rPr>
              <a:t>.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BD9CF5DD-AE61-46E8-AF2F-C2342B2AC3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376" y="3823466"/>
            <a:ext cx="4296697" cy="28540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A0AA9226-6F31-4B30-B6E7-7EC2EA8BD7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0323" y="3823466"/>
            <a:ext cx="4235301" cy="28540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89474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56B1C-7AEB-468C-BB91-EEF14281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5000" dirty="0">
                <a:latin typeface="Bahnschrift SemiCondensed" panose="020B0502040204020203" pitchFamily="34" charset="0"/>
              </a:rPr>
              <a:t>Necesitățile și satisfacția utilizatorilor serviciilor judecătorești</a:t>
            </a:r>
            <a:br>
              <a:rPr lang="ro-RO" sz="5000" dirty="0">
                <a:latin typeface="Bahnschrift SemiCondensed" panose="020B0502040204020203" pitchFamily="34" charset="0"/>
              </a:rPr>
            </a:br>
            <a:endParaRPr lang="en-US" sz="5000" dirty="0">
              <a:latin typeface="Bahnschrift SemiCondense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871F4-8F0F-4EF0-9EB5-23A5A2E3F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sz="3600" dirty="0">
                <a:latin typeface="+mj-lt"/>
                <a:cs typeface="Times New Roman" pitchFamily="18"/>
              </a:rPr>
              <a:t>Informarea tineretului despre activitatea și serviciile publice ale instanței de judecată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0CD5D-0B99-439C-9339-7AFA9EB888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9314" cy="1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86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C864-2521-4DF5-A248-5E7AEE47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600" b="1" dirty="0">
                <a:latin typeface="Bahnschrift SemiCondensed" panose="020B0502040204020203" pitchFamily="34" charset="0"/>
                <a:cs typeface="Times New Roman" pitchFamily="18"/>
              </a:rPr>
              <a:t>Acțiuni întreprinse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2175-0167-4115-AD44-0697E53F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lnSpc>
                <a:spcPct val="150000"/>
              </a:lnSpc>
            </a:pPr>
            <a:r>
              <a:rPr lang="ro-RO" b="1" dirty="0">
                <a:latin typeface="+mj-lt"/>
                <a:cs typeface="Times New Roman" pitchFamily="18"/>
              </a:rPr>
              <a:t>Masa rotundă cu prilejul 15 ani de activitate a instanței </a:t>
            </a:r>
            <a:r>
              <a:rPr lang="x-none" b="1" dirty="0">
                <a:latin typeface="+mj-lt"/>
                <a:cs typeface="Times New Roman" pitchFamily="18"/>
              </a:rPr>
              <a:t>– </a:t>
            </a:r>
            <a:r>
              <a:rPr lang="ro-RO" b="1" dirty="0">
                <a:latin typeface="+mj-lt"/>
                <a:cs typeface="Times New Roman" pitchFamily="18"/>
              </a:rPr>
              <a:t>informați </a:t>
            </a:r>
            <a:r>
              <a:rPr lang="x-none" b="1" dirty="0">
                <a:latin typeface="+mj-lt"/>
                <a:cs typeface="Times New Roman" pitchFamily="18"/>
              </a:rPr>
              <a:t>studenți</a:t>
            </a:r>
            <a:r>
              <a:rPr lang="ro-RO" b="1" dirty="0">
                <a:latin typeface="+mj-lt"/>
                <a:cs typeface="Times New Roman" pitchFamily="18"/>
              </a:rPr>
              <a:t>i despre activitatea instanței</a:t>
            </a:r>
            <a:r>
              <a:rPr lang="x-none" b="1" dirty="0">
                <a:latin typeface="+mj-lt"/>
                <a:cs typeface="Times New Roman" pitchFamily="18"/>
              </a:rPr>
              <a:t>;</a:t>
            </a:r>
            <a:endParaRPr lang="ro-RO" b="1" dirty="0">
              <a:latin typeface="+mj-lt"/>
              <a:cs typeface="Times New Roman" pitchFamily="18"/>
            </a:endParaRPr>
          </a:p>
          <a:p>
            <a:pPr lvl="1" algn="just">
              <a:lnSpc>
                <a:spcPct val="150000"/>
              </a:lnSpc>
            </a:pPr>
            <a:r>
              <a:rPr lang="en-US" b="1" dirty="0">
                <a:latin typeface="+mj-lt"/>
                <a:cs typeface="Times New Roman" pitchFamily="18"/>
              </a:rPr>
              <a:t>Atelier de </a:t>
            </a:r>
            <a:r>
              <a:rPr lang="x-none" b="1" dirty="0">
                <a:latin typeface="+mj-lt"/>
                <a:cs typeface="Times New Roman" pitchFamily="18"/>
              </a:rPr>
              <a:t>lucru cu avocați și procurori - discutate rezultatele sondajului printre vizitatori și datele</a:t>
            </a:r>
            <a:r>
              <a:rPr lang="en-US" b="1" dirty="0">
                <a:latin typeface="+mj-lt"/>
                <a:cs typeface="Times New Roman" pitchFamily="18"/>
              </a:rPr>
              <a:t> </a:t>
            </a:r>
            <a:r>
              <a:rPr lang="x-none" b="1" dirty="0">
                <a:latin typeface="+mj-lt"/>
                <a:cs typeface="Times New Roman" pitchFamily="18"/>
              </a:rPr>
              <a:t>statistice. Au fost  formulate propuneri de îmbunătățire a activității instanței ;</a:t>
            </a:r>
            <a:endParaRPr lang="ru-RU" b="1" dirty="0">
              <a:latin typeface="+mj-lt"/>
              <a:cs typeface="Times New Roman" pitchFamily="18"/>
            </a:endParaRPr>
          </a:p>
          <a:p>
            <a:pPr lvl="1" algn="just">
              <a:lnSpc>
                <a:spcPct val="150000"/>
              </a:lnSpc>
            </a:pPr>
            <a:r>
              <a:rPr lang="ro-RO" b="1" dirty="0">
                <a:latin typeface="+mj-lt"/>
                <a:cs typeface="Times New Roman" pitchFamily="18"/>
              </a:rPr>
              <a:t>În luna octombrie s-a petrecut Ziua Ușilor Deschise în legătură cu celebrarea Zilei Europene a Justiției Civile.</a:t>
            </a:r>
            <a:endParaRPr lang="en-US" b="1" dirty="0">
              <a:latin typeface="+mj-lt"/>
              <a:cs typeface="Times New Roman" pitchFamily="18"/>
            </a:endParaRPr>
          </a:p>
          <a:p>
            <a:pPr lvl="1" algn="just">
              <a:lnSpc>
                <a:spcPct val="150000"/>
              </a:lnSpc>
            </a:pPr>
            <a:endParaRPr lang="ro-RO" dirty="0">
              <a:latin typeface="+mj-lt"/>
              <a:cs typeface="Times New Roman" pitchFamily="1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79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2">
            <a:extLst>
              <a:ext uri="{FF2B5EF4-FFF2-40B4-BE49-F238E27FC236}">
                <a16:creationId xmlns:a16="http://schemas.microsoft.com/office/drawing/2014/main" id="{891AE713-B668-4B80-9C5B-8882A6C971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3843" y="827312"/>
            <a:ext cx="8560530" cy="5921828"/>
          </a:xfrm>
        </p:spPr>
        <p:txBody>
          <a:bodyPr/>
          <a:lstStyle/>
          <a:p>
            <a:pPr marL="0" lvl="0" indent="0" algn="just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1600" b="1" kern="0">
                <a:latin typeface="Times New Roman" pitchFamily="18"/>
                <a:cs typeface="Times New Roman" pitchFamily="18"/>
              </a:rPr>
              <a:t>                  </a:t>
            </a:r>
            <a:endParaRPr lang="ro-RO" sz="1600" kern="0"/>
          </a:p>
          <a:p>
            <a:pPr marL="0" lvl="0" indent="0">
              <a:buNone/>
            </a:pPr>
            <a:endParaRPr lang="ro-RO" sz="1600"/>
          </a:p>
        </p:txBody>
      </p:sp>
      <p:pic>
        <p:nvPicPr>
          <p:cNvPr id="4" name="Imagine 6">
            <a:extLst>
              <a:ext uri="{FF2B5EF4-FFF2-40B4-BE49-F238E27FC236}">
                <a16:creationId xmlns:a16="http://schemas.microsoft.com/office/drawing/2014/main" id="{8EAD1829-B603-43FB-9931-E387848125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595" y="-680694"/>
            <a:ext cx="4645054" cy="28766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ine 8">
            <a:extLst>
              <a:ext uri="{FF2B5EF4-FFF2-40B4-BE49-F238E27FC236}">
                <a16:creationId xmlns:a16="http://schemas.microsoft.com/office/drawing/2014/main" id="{3C2E0B37-CF77-4DE8-9755-04A7B83064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595" y="1923957"/>
            <a:ext cx="4529639" cy="25485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ine 10">
            <a:extLst>
              <a:ext uri="{FF2B5EF4-FFF2-40B4-BE49-F238E27FC236}">
                <a16:creationId xmlns:a16="http://schemas.microsoft.com/office/drawing/2014/main" id="{791D3E17-DAAA-46C8-91EF-C5CA155FA7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234" y="4170943"/>
            <a:ext cx="4516278" cy="26989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ine 11">
            <a:extLst>
              <a:ext uri="{FF2B5EF4-FFF2-40B4-BE49-F238E27FC236}">
                <a16:creationId xmlns:a16="http://schemas.microsoft.com/office/drawing/2014/main" id="{DA95A9EB-2FF8-4275-B74A-1DD5CEE2A37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2958" y="4472538"/>
            <a:ext cx="5455255" cy="27104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ine 9">
            <a:extLst>
              <a:ext uri="{FF2B5EF4-FFF2-40B4-BE49-F238E27FC236}">
                <a16:creationId xmlns:a16="http://schemas.microsoft.com/office/drawing/2014/main" id="{BA2EEEA0-7921-4EBA-B400-A4F44A259EA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2044" y="1480941"/>
            <a:ext cx="5320382" cy="32331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ine 7">
            <a:extLst>
              <a:ext uri="{FF2B5EF4-FFF2-40B4-BE49-F238E27FC236}">
                <a16:creationId xmlns:a16="http://schemas.microsoft.com/office/drawing/2014/main" id="{7285F4E6-E36C-47F7-80F0-736DE65CADD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2958" y="-348864"/>
            <a:ext cx="4729659" cy="27617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F80FF05-F612-49C2-96D7-56378D57ADBE}"/>
              </a:ext>
            </a:extLst>
          </p:cNvPr>
          <p:cNvSpPr txBox="1">
            <a:spLocks/>
          </p:cNvSpPr>
          <p:nvPr/>
        </p:nvSpPr>
        <p:spPr>
          <a:xfrm>
            <a:off x="-659707" y="5827781"/>
            <a:ext cx="5807224" cy="86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x-none" sz="2400" b="1" dirty="0">
                <a:solidFill>
                  <a:schemeClr val="bg1"/>
                </a:solidFill>
                <a:latin typeface="Bahnschrift SemiCondensed" panose="020B0502040204020203" pitchFamily="34" charset="0"/>
                <a:cs typeface="Times New Roman" pitchFamily="18"/>
              </a:rPr>
              <a:t>Ziua ușilor deschise la CA Cahul</a:t>
            </a:r>
            <a:endParaRPr lang="en-US" sz="24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8D49-CFEE-4089-BF6B-0A8FDD52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sz="3200" b="1" dirty="0">
                <a:latin typeface="Bahnschrift SemiCondensed" panose="020B0502040204020203" pitchFamily="34" charset="0"/>
                <a:cs typeface="Times New Roman" pitchFamily="18"/>
              </a:rPr>
              <a:t>Rezultate obținute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4CF38-8748-4B2D-93D6-B8AE25FA1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kern="0" dirty="0">
                <a:latin typeface="Bahnschrift SemiCondensed" panose="020B0502040204020203" pitchFamily="34" charset="0"/>
                <a:cs typeface="Times New Roman" pitchFamily="18"/>
              </a:rPr>
              <a:t>Rezultat scontat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789AC-24ED-4028-BBF6-DBC3C6A1DA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ro-RO" sz="2000" b="1" dirty="0">
                <a:latin typeface="+mj-lt"/>
                <a:cs typeface="Times New Roman" pitchFamily="18"/>
              </a:rPr>
              <a:t>Încrederea sporită a publicului;</a:t>
            </a:r>
          </a:p>
          <a:p>
            <a:pPr lvl="1">
              <a:lnSpc>
                <a:spcPct val="150000"/>
              </a:lnSpc>
            </a:pPr>
            <a:r>
              <a:rPr lang="ro-RO" sz="2000" b="1" dirty="0">
                <a:latin typeface="+mj-lt"/>
                <a:cs typeface="Times New Roman" pitchFamily="18"/>
              </a:rPr>
              <a:t>Îmbunătățirea serviciilor instanței; </a:t>
            </a:r>
          </a:p>
          <a:p>
            <a:pPr lvl="1" algn="just">
              <a:lnSpc>
                <a:spcPct val="150000"/>
              </a:lnSpc>
            </a:pPr>
            <a:r>
              <a:rPr lang="ro-RO" sz="2000" b="1" dirty="0">
                <a:latin typeface="+mj-lt"/>
                <a:cs typeface="Times New Roman" pitchFamily="18"/>
              </a:rPr>
              <a:t>Cultivarea unei politici de evaluare periodică a calității serviciilor judecătorești.</a:t>
            </a:r>
          </a:p>
          <a:p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474A6-8CC2-4B59-8B2C-19EBE6FB2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kern="0" dirty="0">
                <a:latin typeface="Bahnschrift SemiCondensed" panose="020B0502040204020203" pitchFamily="34" charset="0"/>
                <a:cs typeface="Times New Roman" pitchFamily="18"/>
              </a:rPr>
              <a:t>Rezultatul definit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C9D227-A9FF-484A-ABCB-04B66ADDA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22672" y="2595716"/>
            <a:ext cx="3887391" cy="426228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x-none" sz="2000" b="1" dirty="0">
                <a:latin typeface="+mj-lt"/>
                <a:cs typeface="Times New Roman" pitchFamily="18"/>
              </a:rPr>
              <a:t>Informarea publicului, evaluarea activității în rezultatul acestor discuții vizite.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8096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56B1C-7AEB-468C-BB91-EEF14281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Bahnschrift SemiCondensed" panose="020B0502040204020203" pitchFamily="34" charset="0"/>
              </a:rPr>
              <a:t>VII. </a:t>
            </a:r>
            <a:r>
              <a:rPr lang="ro-RO" sz="6000" dirty="0">
                <a:latin typeface="Bahnschrift SemiCondensed" panose="020B0502040204020203" pitchFamily="34" charset="0"/>
              </a:rPr>
              <a:t>Încrederea justițiabililor</a:t>
            </a:r>
            <a:br>
              <a:rPr lang="ro-RO" sz="6000" dirty="0">
                <a:latin typeface="Bahnschrift SemiCondensed" panose="020B0502040204020203" pitchFamily="34" charset="0"/>
              </a:rPr>
            </a:br>
            <a:endParaRPr lang="en-US" sz="6000" dirty="0">
              <a:latin typeface="Bahnschrift SemiCondense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871F4-8F0F-4EF0-9EB5-23A5A2E3F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x-none" sz="3600" dirty="0">
                <a:latin typeface="+mj-lt"/>
                <a:cs typeface="Times New Roman" pitchFamily="18"/>
              </a:rPr>
              <a:t>Crearea Centrului de comunicare pentru oferirea informației justițiabililor și orientarea acestora în cadrul serviciilor prestate de instanță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0CD5D-0B99-439C-9339-7AFA9EB888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9314" cy="1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413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C864-2521-4DF5-A248-5E7AEE47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600" b="1" dirty="0">
                <a:latin typeface="Bahnschrift SemiCondensed" panose="020B0502040204020203" pitchFamily="34" charset="0"/>
                <a:cs typeface="Times New Roman" pitchFamily="18"/>
              </a:rPr>
              <a:t>Acțiuni întreprinse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2175-0167-4115-AD44-0697E53F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algn="just">
              <a:lnSpc>
                <a:spcPct val="150000"/>
              </a:lnSpc>
            </a:pPr>
            <a:r>
              <a:rPr lang="x-none" b="1" dirty="0">
                <a:latin typeface="+mj-lt"/>
                <a:cs typeface="Times New Roman" pitchFamily="18"/>
              </a:rPr>
              <a:t>Definit conceptul Centrului de Comunicare stabilit scopul, riscurile, importanța, grupurile țintă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x-none" b="1" dirty="0">
                <a:latin typeface="+mj-lt"/>
                <a:cs typeface="Times New Roman" pitchFamily="18"/>
              </a:rPr>
              <a:t>Stabilite</a:t>
            </a:r>
            <a:r>
              <a:rPr lang="ru-RU" b="1" dirty="0">
                <a:latin typeface="+mj-lt"/>
                <a:cs typeface="Times New Roman" pitchFamily="18"/>
              </a:rPr>
              <a:t> </a:t>
            </a:r>
            <a:r>
              <a:rPr lang="x-none" b="1" dirty="0">
                <a:latin typeface="+mj-lt"/>
                <a:cs typeface="Times New Roman" pitchFamily="18"/>
              </a:rPr>
              <a:t>activitățile </a:t>
            </a:r>
            <a:r>
              <a:rPr lang="ro-RO" b="1" dirty="0">
                <a:latin typeface="+mj-lt"/>
                <a:cs typeface="Times New Roman" pitchFamily="18"/>
              </a:rPr>
              <a:t>în cadrul </a:t>
            </a:r>
            <a:r>
              <a:rPr lang="x-none" b="1" dirty="0">
                <a:latin typeface="+mj-lt"/>
                <a:cs typeface="Times New Roman" pitchFamily="18"/>
              </a:rPr>
              <a:t>Centrului </a:t>
            </a:r>
            <a:r>
              <a:rPr lang="ro-RO" b="1" dirty="0">
                <a:latin typeface="+mj-lt"/>
                <a:cs typeface="Times New Roman" pitchFamily="18"/>
              </a:rPr>
              <a:t>conform regulamentului aprobat</a:t>
            </a:r>
            <a:r>
              <a:rPr lang="ru-RU" b="1" dirty="0">
                <a:latin typeface="+mj-lt"/>
                <a:cs typeface="Times New Roman" pitchFamily="18"/>
              </a:rPr>
              <a:t>;</a:t>
            </a:r>
            <a:endParaRPr lang="ro-RO" b="1" dirty="0">
              <a:latin typeface="+mj-lt"/>
              <a:cs typeface="Times New Roman" pitchFamily="18"/>
            </a:endParaRPr>
          </a:p>
          <a:p>
            <a:pPr marL="742950" lvl="1" indent="-285750" algn="just">
              <a:lnSpc>
                <a:spcPct val="150000"/>
              </a:lnSpc>
            </a:pPr>
            <a:r>
              <a:rPr lang="x-none" b="1" dirty="0">
                <a:latin typeface="+mj-lt"/>
                <a:cs typeface="Times New Roman" pitchFamily="18"/>
              </a:rPr>
              <a:t>Stabilită perioada de testare a centrului și specialiștii care vor activa în centru</a:t>
            </a:r>
            <a:endParaRPr lang="en-US" b="1" dirty="0">
              <a:latin typeface="+mj-lt"/>
              <a:cs typeface="Times New Roman" pitchFamily="18"/>
            </a:endParaRPr>
          </a:p>
          <a:p>
            <a:pPr marL="742950" lvl="1" indent="-285750" algn="just">
              <a:lnSpc>
                <a:spcPct val="150000"/>
              </a:lnSpc>
            </a:pPr>
            <a:r>
              <a:rPr lang="x-none" b="1" dirty="0">
                <a:latin typeface="+mj-lt"/>
                <a:cs typeface="Times New Roman" pitchFamily="18"/>
              </a:rPr>
              <a:t>Testarea centrului de informații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225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56B1C-7AEB-468C-BB91-EEF14281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6000" dirty="0">
                <a:latin typeface="Bahnschrift SemiCondensed" panose="020B0502040204020203" pitchFamily="34" charset="0"/>
              </a:rPr>
              <a:t>I. Management și liderism</a:t>
            </a:r>
            <a:br>
              <a:rPr lang="ro-RO" sz="6000" dirty="0">
                <a:latin typeface="Bahnschrift SemiCondensed" panose="020B0502040204020203" pitchFamily="34" charset="0"/>
              </a:rPr>
            </a:br>
            <a:endParaRPr lang="en-US" sz="6000" dirty="0">
              <a:latin typeface="Bahnschrift SemiCondense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871F4-8F0F-4EF0-9EB5-23A5A2E3F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x-none" sz="3600" b="1" dirty="0">
                <a:latin typeface="+mj-lt"/>
                <a:cs typeface="Times New Roman" pitchFamily="18"/>
              </a:rPr>
              <a:t>Cooperarea cu Posta Moldovei referitor la expedițiile poștale</a:t>
            </a:r>
            <a:endParaRPr lang="ru-RU" sz="3600" b="1" dirty="0">
              <a:latin typeface="+mj-lt"/>
              <a:cs typeface="Times New Roman" pitchFamily="1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0CD5D-0B99-439C-9339-7AFA9EB888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9314" cy="1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278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2">
            <a:extLst>
              <a:ext uri="{FF2B5EF4-FFF2-40B4-BE49-F238E27FC236}">
                <a16:creationId xmlns:a16="http://schemas.microsoft.com/office/drawing/2014/main" id="{D3589825-8E02-434F-AA7F-5DC9EA76F75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3843" y="827312"/>
            <a:ext cx="8560530" cy="5921828"/>
          </a:xfrm>
        </p:spPr>
        <p:txBody>
          <a:bodyPr/>
          <a:lstStyle/>
          <a:p>
            <a:pPr marL="0" lvl="0" indent="0" algn="just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1600" b="1" kern="0">
                <a:latin typeface="Times New Roman" pitchFamily="18"/>
                <a:cs typeface="Times New Roman" pitchFamily="18"/>
              </a:rPr>
              <a:t>                  </a:t>
            </a:r>
            <a:endParaRPr lang="ro-RO" sz="1600" kern="0"/>
          </a:p>
          <a:p>
            <a:pPr marL="0" lvl="0" indent="0">
              <a:buNone/>
            </a:pPr>
            <a:endParaRPr lang="ro-RO" sz="1600"/>
          </a:p>
        </p:txBody>
      </p:sp>
      <p:pic>
        <p:nvPicPr>
          <p:cNvPr id="4" name="Imagine 6">
            <a:extLst>
              <a:ext uri="{FF2B5EF4-FFF2-40B4-BE49-F238E27FC236}">
                <a16:creationId xmlns:a16="http://schemas.microsoft.com/office/drawing/2014/main" id="{5E50C986-0E6B-4D60-9F09-8DD8C56A69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9491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4E45511-C0DB-455E-BFD3-282DF4164551}"/>
              </a:ext>
            </a:extLst>
          </p:cNvPr>
          <p:cNvSpPr txBox="1">
            <a:spLocks/>
          </p:cNvSpPr>
          <p:nvPr/>
        </p:nvSpPr>
        <p:spPr>
          <a:xfrm>
            <a:off x="-143843" y="5739698"/>
            <a:ext cx="5807224" cy="86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x-none" sz="2400" b="1" dirty="0">
                <a:solidFill>
                  <a:schemeClr val="bg1"/>
                </a:solidFill>
                <a:latin typeface="Bahnschrift SemiCondensed" panose="020B0502040204020203" pitchFamily="34" charset="0"/>
                <a:cs typeface="Times New Roman" pitchFamily="18"/>
              </a:rPr>
              <a:t>Centrul de Comunicare al CA Cahul</a:t>
            </a:r>
            <a:endParaRPr lang="en-US" sz="240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C864-2521-4DF5-A248-5E7AEE47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600" b="1" dirty="0">
                <a:latin typeface="Bahnschrift SemiCondensed" panose="020B0502040204020203" pitchFamily="34" charset="0"/>
                <a:cs typeface="Times New Roman" pitchFamily="18"/>
              </a:rPr>
              <a:t>Rezultate obținute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2175-0167-4115-AD44-0697E53F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x-none" dirty="0">
                <a:latin typeface="+mj-lt"/>
                <a:cs typeface="Times New Roman" pitchFamily="18"/>
              </a:rPr>
              <a:t>În perioada de testare la Centru au fost înregistrate 11 adresări ale solicitanților într-un registru întocmit în acest scop. </a:t>
            </a:r>
          </a:p>
          <a:p>
            <a:pPr lvl="2" algn="just">
              <a:lnSpc>
                <a:spcPct val="150000"/>
              </a:lnSpc>
            </a:pPr>
            <a:r>
              <a:rPr lang="x-none" sz="1800" dirty="0">
                <a:latin typeface="+mj-lt"/>
                <a:cs typeface="Times New Roman" pitchFamily="18"/>
              </a:rPr>
              <a:t>9 solicitări din partea avocaților și procurorilor de a face cunoștință cu dosarele </a:t>
            </a:r>
          </a:p>
          <a:p>
            <a:pPr lvl="2" algn="just">
              <a:lnSpc>
                <a:spcPct val="150000"/>
              </a:lnSpc>
            </a:pPr>
            <a:r>
              <a:rPr lang="x-none" sz="1800" dirty="0">
                <a:latin typeface="+mj-lt"/>
                <a:cs typeface="Times New Roman" pitchFamily="18"/>
              </a:rPr>
              <a:t>O solicitare de la partea vătămată. </a:t>
            </a:r>
          </a:p>
          <a:p>
            <a:pPr lvl="2" algn="just">
              <a:lnSpc>
                <a:spcPct val="150000"/>
              </a:lnSpc>
            </a:pPr>
            <a:r>
              <a:rPr lang="x-none" sz="1800" dirty="0">
                <a:latin typeface="+mj-lt"/>
                <a:cs typeface="Times New Roman" pitchFamily="18"/>
              </a:rPr>
              <a:t>2 adresări s-au referit la concretizarea conținutului hotărârii Judecătoriei Cahul și încheierii instanței de apel.</a:t>
            </a:r>
            <a:endParaRPr lang="ro-RO" sz="1800" dirty="0">
              <a:latin typeface="+mj-lt"/>
              <a:cs typeface="Times New Roman" pitchFamily="1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327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56B1C-7AEB-468C-BB91-EEF14281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6000" dirty="0">
                <a:latin typeface="Bahnschrift SemiCondensed" panose="020B0502040204020203" pitchFamily="34" charset="0"/>
              </a:rPr>
              <a:t>VII.</a:t>
            </a:r>
            <a:r>
              <a:rPr lang="ro-RO" sz="6000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 </a:t>
            </a:r>
            <a:r>
              <a:rPr lang="ro-RO" sz="6000" dirty="0">
                <a:latin typeface="Bahnschrift SemiCondensed" panose="020B0502040204020203" pitchFamily="34" charset="0"/>
              </a:rPr>
              <a:t>Încrederea justițiabililor</a:t>
            </a:r>
            <a:br>
              <a:rPr lang="ro-RO" sz="6000" dirty="0">
                <a:latin typeface="Bahnschrift SemiCondensed" panose="020B0502040204020203" pitchFamily="34" charset="0"/>
              </a:rPr>
            </a:br>
            <a:endParaRPr lang="en-US" sz="6000" dirty="0">
              <a:latin typeface="Bahnschrift SemiCondense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871F4-8F0F-4EF0-9EB5-23A5A2E3F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x-none" sz="3600" dirty="0">
                <a:latin typeface="+mj-lt"/>
                <a:cs typeface="Times New Roman" pitchFamily="18"/>
              </a:rPr>
              <a:t>Îmbunătățirea serviciilor oferite pe pagina web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0CD5D-0B99-439C-9339-7AFA9EB888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9314" cy="1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829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C864-2521-4DF5-A248-5E7AEE47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600" b="1" dirty="0">
                <a:latin typeface="Bahnschrift SemiCondensed" panose="020B0502040204020203" pitchFamily="34" charset="0"/>
                <a:cs typeface="Times New Roman" pitchFamily="18"/>
              </a:rPr>
              <a:t>Acțiuni întreprinse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2175-0167-4115-AD44-0697E53F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lnSpc>
                <a:spcPct val="150000"/>
              </a:lnSpc>
            </a:pPr>
            <a:r>
              <a:rPr lang="x-none" sz="2000" dirty="0">
                <a:latin typeface="+mj-lt"/>
                <a:cs typeface="Times New Roman" pitchFamily="18"/>
              </a:rPr>
              <a:t>Instruirea specialistului principal în serviciu monitorizare și relații publice în luna mai </a:t>
            </a:r>
            <a:r>
              <a:rPr lang="en-US" sz="2000" dirty="0" err="1">
                <a:latin typeface="+mj-lt"/>
                <a:cs typeface="Times New Roman" pitchFamily="18"/>
              </a:rPr>
              <a:t>anul</a:t>
            </a:r>
            <a:r>
              <a:rPr lang="en-US" sz="2000" dirty="0">
                <a:latin typeface="+mj-lt"/>
                <a:cs typeface="Times New Roman" pitchFamily="18"/>
              </a:rPr>
              <a:t> 2018</a:t>
            </a:r>
            <a:r>
              <a:rPr lang="ru-RU" sz="2000" dirty="0">
                <a:latin typeface="+mj-lt"/>
                <a:cs typeface="Times New Roman" pitchFamily="18"/>
              </a:rPr>
              <a:t>.</a:t>
            </a:r>
            <a:endParaRPr lang="en-US" sz="2000" dirty="0">
              <a:latin typeface="+mj-lt"/>
              <a:cs typeface="Times New Roman" pitchFamily="18"/>
            </a:endParaRPr>
          </a:p>
          <a:p>
            <a:pPr lvl="1" algn="just">
              <a:lnSpc>
                <a:spcPct val="150000"/>
              </a:lnSpc>
            </a:pPr>
            <a:r>
              <a:rPr lang="x-none" sz="2000" dirty="0">
                <a:latin typeface="+mj-lt"/>
                <a:cs typeface="Times New Roman" pitchFamily="18"/>
              </a:rPr>
              <a:t>Familiarizarea specialistului principal în serviciu monitorizare și relații publice cu ghidul administratorului paginii web a instanței de judecată</a:t>
            </a:r>
            <a:r>
              <a:rPr lang="ru-RU" sz="2000" dirty="0">
                <a:latin typeface="+mj-lt"/>
                <a:cs typeface="Times New Roman" pitchFamily="18"/>
              </a:rPr>
              <a:t>.</a:t>
            </a:r>
            <a:endParaRPr lang="en-US" sz="2000" dirty="0">
              <a:latin typeface="+mj-lt"/>
              <a:cs typeface="Times New Roman" pitchFamily="18"/>
            </a:endParaRPr>
          </a:p>
          <a:p>
            <a:pPr lvl="1" algn="just">
              <a:lnSpc>
                <a:spcPct val="150000"/>
              </a:lnSpc>
            </a:pPr>
            <a:r>
              <a:rPr lang="ro-RO" sz="2000" dirty="0">
                <a:latin typeface="+mj-lt"/>
                <a:cs typeface="Times New Roman" pitchFamily="18"/>
              </a:rPr>
              <a:t>Actualizarea permanentă a informației pe pagina web, comunicate cu referire la evenimentele organizate în cadrul instanței și alte aspecte legate de activitatea instanței.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170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808A1-6EC2-4064-91CD-C205C732A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Transparență sporită a instanței;</a:t>
            </a:r>
          </a:p>
          <a:p>
            <a:pPr algn="just"/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Informarea largă a publicului despre activitățile instanței (comunicate privind activitățile de instruire – 7; comunicate cu alt conținut – 3;  informații privind condițiile de desfășurare a concursului-29);</a:t>
            </a:r>
          </a:p>
          <a:p>
            <a:pPr algn="just"/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Diseminarea informației privind statisticile și performanța instanței (Ședința de raportare a activității instanței pentru perioada anului 2017; raport privind gradul de satisfacție a vizitatorilor-1; Raport sondaj justițiabili ; Raport sondaj cu angajații; Note informative-3 );</a:t>
            </a:r>
          </a:p>
          <a:p>
            <a:pPr algn="just"/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 cu publicul. (Studenți, procurori, avocați)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0F72E7-EFEE-4B20-BE95-8921F64FF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x-none" sz="3600" b="1" dirty="0">
                <a:latin typeface="Bahnschrift SemiCondensed" panose="020B0502040204020203" pitchFamily="34" charset="0"/>
                <a:cs typeface="Times New Roman" pitchFamily="18"/>
              </a:rPr>
              <a:t>Rezultate obținute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2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C864-2521-4DF5-A248-5E7AEE47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600" b="1" dirty="0">
                <a:latin typeface="Bahnschrift SemiCondensed" panose="020B0502040204020203" pitchFamily="34" charset="0"/>
                <a:cs typeface="Times New Roman" pitchFamily="18"/>
              </a:rPr>
              <a:t>Acțiuni  și rezultate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2175-0167-4115-AD44-0697E53FE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6632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Analizată situația privind neregulile ce țin de trimiterile poștale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Organizate discuții cu reprezentanții Poștei Moldovei;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Stabilită soluția de micșorare a termenului de la 30 zile la 7 zile, comodă pentru soluționarea cauzelor;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Evitarea tergiversării cauzelor;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Respectarea termenelor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petrecere a ședințelor;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Asigurarea prezentării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ședința de judecată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Micșorarea numărului de amânări a ședințelor de judecată;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Utilizarea site-ului Poștei Moldovei (posta.md) prin care se verifică circuitul corespondenței de la poștă la justițiabil;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7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56B1C-7AEB-468C-BB91-EEF14281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6000" dirty="0">
                <a:latin typeface="Bahnschrift SemiCondensed" panose="020B0502040204020203" pitchFamily="34" charset="0"/>
              </a:rPr>
              <a:t>Politicile instanței</a:t>
            </a:r>
            <a:br>
              <a:rPr lang="ro-RO" sz="6000" dirty="0">
                <a:latin typeface="Bahnschrift SemiCondensed" panose="020B0502040204020203" pitchFamily="34" charset="0"/>
              </a:rPr>
            </a:br>
            <a:endParaRPr lang="en-US" sz="6000" dirty="0">
              <a:latin typeface="Bahnschrift SemiCondense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871F4-8F0F-4EF0-9EB5-23A5A2E3F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3600" kern="0" dirty="0">
                <a:solidFill>
                  <a:schemeClr val="bg1">
                    <a:lumMod val="65000"/>
                  </a:schemeClr>
                </a:solidFill>
                <a:latin typeface="+mj-lt"/>
                <a:cs typeface="Times New Roman" pitchFamily="18"/>
              </a:rPr>
              <a:t>Implementarea în continuare a instrumentelor CEPEJ în rapoartele CA Cahul pentru evaluarea performanței și calității actului de justiție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0CD5D-0B99-439C-9339-7AFA9EB888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9314" cy="1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3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C864-2521-4DF5-A248-5E7AEE47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600" b="1" dirty="0">
                <a:latin typeface="Bahnschrift SemiCondensed" panose="020B0502040204020203" pitchFamily="34" charset="0"/>
                <a:cs typeface="Times New Roman" pitchFamily="18"/>
              </a:rPr>
              <a:t>Acțiuni întreprinse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2175-0167-4115-AD44-0697E53F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defTabSz="914400">
              <a:lnSpc>
                <a:spcPct val="150000"/>
              </a:lnSpc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Colectate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ro-RO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statistice pentru </a:t>
            </a:r>
            <a:r>
              <a:rPr lang="ro-RO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anii 2016, 2017, 2018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o-RO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Utilizată</a:t>
            </a:r>
            <a:r>
              <a:rPr lang="ro-RO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foaia de calcul, </a:t>
            </a:r>
            <a:r>
              <a:rPr lang="ro-RO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indicatorii de performanță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CEPEJ</a:t>
            </a:r>
            <a:r>
              <a:rPr lang="ro-RO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 defTabSz="914400">
              <a:lnSpc>
                <a:spcPct val="150000"/>
              </a:lnSpc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Evaluată și discutată performanța și calitatea actului de justiție;</a:t>
            </a:r>
          </a:p>
          <a:p>
            <a:pPr lvl="0" algn="just" defTabSz="914400">
              <a:lnSpc>
                <a:spcPct val="150000"/>
              </a:lnSpc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Publicate rapoartele pe pagina web.</a:t>
            </a:r>
            <a:endParaRPr lang="x-none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7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8D49-CFEE-4089-BF6B-0A8FDD52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sz="3200" b="1" dirty="0">
                <a:latin typeface="Bahnschrift SemiCondensed" panose="020B0502040204020203" pitchFamily="34" charset="0"/>
                <a:cs typeface="Times New Roman" pitchFamily="18"/>
              </a:rPr>
              <a:t>Rezultate obținute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4CF38-8748-4B2D-93D6-B8AE25FA1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kern="0" dirty="0">
                <a:latin typeface="Bahnschrift SemiCondensed" panose="020B0502040204020203" pitchFamily="34" charset="0"/>
                <a:cs typeface="Times New Roman" pitchFamily="18"/>
              </a:rPr>
              <a:t>Rezultat definit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789AC-24ED-4028-BBF6-DBC3C6A1DA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ro-RO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statistice ușor de înțeles și folosit, imagine de ansamblu cum se gestionează fluxului de dosare, monitorizarea performanței, planificarea pentru îmbunătățirea rezultatelor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474A6-8CC2-4B59-8B2C-19EBE6FB2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kern="0" dirty="0">
                <a:latin typeface="Bahnschrift SemiCondensed" panose="020B0502040204020203" pitchFamily="34" charset="0"/>
                <a:cs typeface="Times New Roman" pitchFamily="18"/>
              </a:rPr>
              <a:t>Rezultatul scontat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C9D227-A9FF-484A-ABCB-04B66ADDA05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ro-RO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Elaborarea unei politici de monitorizare permanentă a performanței și planificare. Îmbunătățirea politicii instanței de autoevaluare a performanței.</a:t>
            </a:r>
            <a:endParaRPr lang="en-US" sz="20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40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7131</TotalTime>
  <Words>2945</Words>
  <Application>Microsoft Office PowerPoint</Application>
  <PresentationFormat>Экран (4:3)</PresentationFormat>
  <Paragraphs>393</Paragraphs>
  <Slides>54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2" baseType="lpstr">
      <vt:lpstr>Arial</vt:lpstr>
      <vt:lpstr>Bahnschrift SemiCondensed</vt:lpstr>
      <vt:lpstr>Calibri</vt:lpstr>
      <vt:lpstr>Calibri Light</vt:lpstr>
      <vt:lpstr>Century Gothic</vt:lpstr>
      <vt:lpstr>Tahoma</vt:lpstr>
      <vt:lpstr>Times New Roman</vt:lpstr>
      <vt:lpstr>Office Theme</vt:lpstr>
      <vt:lpstr>CADRUL INTERNAȚIONAL DE EXCELENȚĂ JUDECĂTOREASCĂ.   PRACTICI DE EXCELENȚĂ IMPLEMENTATE ÎN CADRUL PROIECTULUI CIEJ </vt:lpstr>
      <vt:lpstr>Management și liderism</vt:lpstr>
      <vt:lpstr>Acțiuni întreprinse</vt:lpstr>
      <vt:lpstr>Rezultate obținute</vt:lpstr>
      <vt:lpstr>I. Management și liderism </vt:lpstr>
      <vt:lpstr>Acțiuni  și rezultate</vt:lpstr>
      <vt:lpstr>Politicile instanței </vt:lpstr>
      <vt:lpstr>Acțiuni întreprinse</vt:lpstr>
      <vt:lpstr>Rezultate obținute</vt:lpstr>
      <vt:lpstr>Fluxul de cauze per categorii  (foaia de calcul)</vt:lpstr>
      <vt:lpstr>Mișcarea și durata lichidării stocului total de cauze</vt:lpstr>
      <vt:lpstr>Rata de variaţie a stocului de cauze pendinte pentru totalul calculat de cauze   </vt:lpstr>
      <vt:lpstr>Politicile instanței </vt:lpstr>
      <vt:lpstr>Acțiuni întreprinse</vt:lpstr>
      <vt:lpstr>ACTIVITATEA  CURȚII DE APEL CAHUL  PE PARCURSUL A 12 luni 2018</vt:lpstr>
      <vt:lpstr>III. Procesele de judecată </vt:lpstr>
      <vt:lpstr>Acțiuni întreprinse</vt:lpstr>
      <vt:lpstr>Rezultate obținute</vt:lpstr>
      <vt:lpstr>II. Procesele de judecată </vt:lpstr>
      <vt:lpstr>Acțiuni întreprinse</vt:lpstr>
      <vt:lpstr>Rezultate obținute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IV. Managementul resurselor umane, financiare, materiale </vt:lpstr>
      <vt:lpstr>Презентация PowerPoint</vt:lpstr>
      <vt:lpstr>V. Accesibilitatea instanței </vt:lpstr>
      <vt:lpstr>Acțiuni întreprinse</vt:lpstr>
      <vt:lpstr>Rezultate obținute</vt:lpstr>
      <vt:lpstr>Accesibilitatea instanței </vt:lpstr>
      <vt:lpstr>Acțiuni întreprinse</vt:lpstr>
      <vt:lpstr>Презентация PowerPoint</vt:lpstr>
      <vt:lpstr>Презентация PowerPoint</vt:lpstr>
      <vt:lpstr>VI.Necesitățile și satisfacția utilizatorilor serviciilor judecătorești </vt:lpstr>
      <vt:lpstr>Презентация PowerPoint</vt:lpstr>
      <vt:lpstr>GRADUL DE SATISFACȚIE AL JUSTIȚIABILILOR </vt:lpstr>
      <vt:lpstr>Презентация PowerPoint</vt:lpstr>
      <vt:lpstr>Презентация PowerPoint</vt:lpstr>
      <vt:lpstr>Презентация PowerPoint</vt:lpstr>
      <vt:lpstr>Necesitățile și satisfacția utilizatorilor serviciilor judecătorești </vt:lpstr>
      <vt:lpstr>Acțiuni întreprinse</vt:lpstr>
      <vt:lpstr>Презентация PowerPoint</vt:lpstr>
      <vt:lpstr>Rezultate obținute</vt:lpstr>
      <vt:lpstr>VII. Încrederea justițiabililor </vt:lpstr>
      <vt:lpstr>Acțiuni întreprinse</vt:lpstr>
      <vt:lpstr>Презентация PowerPoint</vt:lpstr>
      <vt:lpstr>Rezultate obținute</vt:lpstr>
      <vt:lpstr>VII. Încrederea justițiabililor </vt:lpstr>
      <vt:lpstr>Acțiuni întreprinse</vt:lpstr>
      <vt:lpstr>Rezultate obținute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</dc:creator>
  <cp:lastModifiedBy>User</cp:lastModifiedBy>
  <cp:revision>437</cp:revision>
  <cp:lastPrinted>2021-04-22T11:11:55Z</cp:lastPrinted>
  <dcterms:created xsi:type="dcterms:W3CDTF">2017-07-27T07:03:07Z</dcterms:created>
  <dcterms:modified xsi:type="dcterms:W3CDTF">2021-04-22T12:23:06Z</dcterms:modified>
</cp:coreProperties>
</file>