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0" r:id="rId1"/>
  </p:sldMasterIdLst>
  <p:notesMasterIdLst>
    <p:notesMasterId r:id="rId30"/>
  </p:notesMasterIdLst>
  <p:handoutMasterIdLst>
    <p:handoutMasterId r:id="rId31"/>
  </p:handoutMasterIdLst>
  <p:sldIdLst>
    <p:sldId id="420" r:id="rId2"/>
    <p:sldId id="443" r:id="rId3"/>
    <p:sldId id="459" r:id="rId4"/>
    <p:sldId id="458" r:id="rId5"/>
    <p:sldId id="446" r:id="rId6"/>
    <p:sldId id="461" r:id="rId7"/>
    <p:sldId id="452" r:id="rId8"/>
    <p:sldId id="450" r:id="rId9"/>
    <p:sldId id="421" r:id="rId10"/>
    <p:sldId id="466" r:id="rId11"/>
    <p:sldId id="422" r:id="rId12"/>
    <p:sldId id="423" r:id="rId13"/>
    <p:sldId id="434" r:id="rId14"/>
    <p:sldId id="436" r:id="rId15"/>
    <p:sldId id="438" r:id="rId16"/>
    <p:sldId id="439" r:id="rId17"/>
    <p:sldId id="464" r:id="rId18"/>
    <p:sldId id="465" r:id="rId19"/>
    <p:sldId id="456" r:id="rId20"/>
    <p:sldId id="441" r:id="rId21"/>
    <p:sldId id="424" r:id="rId22"/>
    <p:sldId id="442" r:id="rId23"/>
    <p:sldId id="425" r:id="rId24"/>
    <p:sldId id="453" r:id="rId25"/>
    <p:sldId id="426" r:id="rId26"/>
    <p:sldId id="427" r:id="rId27"/>
    <p:sldId id="432" r:id="rId28"/>
    <p:sldId id="463" r:id="rId29"/>
  </p:sldIdLst>
  <p:sldSz cx="9144000" cy="6858000" type="screen4x3"/>
  <p:notesSz cx="679132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AEFF7"/>
          </a:solidFill>
        </a:fill>
      </a:tcStyle>
    </a:wholeTbl>
    <a:band1H>
      <a:tcStyle>
        <a:tcBdr/>
        <a:fill>
          <a:solidFill>
            <a:srgbClr val="D2DEEF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D2DEEF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5B9BD5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5B9BD5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5B9BD5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5B9BD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54.10\public\PUBLIC%20%20COMUNA%201\Ianulova%20Maia\RAPORT%2012%20luni%202019\diagrame%20cepej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1800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defRPr>
            </a:pPr>
            <a:endParaRPr lang="ro-RO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7.488095819052297E-2"/>
          <c:y val="1.3489662764743311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2298839296801817"/>
          <c:y val="6.8327319691751431E-2"/>
          <c:w val="0.75082163034181559"/>
          <c:h val="0.71082569108482974"/>
        </c:manualLayout>
      </c:layout>
      <c:lineChart>
        <c:grouping val="standard"/>
        <c:varyColors val="0"/>
        <c:ser>
          <c:idx val="0"/>
          <c:order val="0"/>
          <c:tx>
            <c:strRef>
              <c:f>'[diagrame cepej.xlsx]Лист1'!$A$17</c:f>
              <c:strCache>
                <c:ptCount val="1"/>
                <c:pt idx="0">
                  <c:v>Rata de variaţie a stocului de cauze pendinte (CR)</c:v>
                </c:pt>
              </c:strCache>
            </c:strRef>
          </c:tx>
          <c:spPr>
            <a:ln w="38100">
              <a:solidFill>
                <a:srgbClr val="0000FF"/>
              </a:solidFill>
              <a:prstDash val="solid"/>
            </a:ln>
          </c:spPr>
          <c:marker>
            <c:symbol val="circle"/>
            <c:size val="3"/>
            <c:spPr>
              <a:noFill/>
              <a:ln>
                <a:solidFill>
                  <a:srgbClr val="0000FF"/>
                </a:solidFill>
                <a:prstDash val="solid"/>
              </a:ln>
            </c:spPr>
          </c:marker>
          <c:dLbls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'[diagrame cepej.xlsx]Лист1'!$B$13:$C$13</c:f>
              <c:strCache>
                <c:ptCount val="2"/>
                <c:pt idx="0">
                  <c:v>12 luni 2018</c:v>
                </c:pt>
                <c:pt idx="1">
                  <c:v>12 luni 2019</c:v>
                </c:pt>
              </c:strCache>
            </c:strRef>
          </c:cat>
          <c:val>
            <c:numRef>
              <c:f>'[diagrame cepej.xlsx]Лист1'!$B$17:$C$17</c:f>
              <c:numCache>
                <c:formatCode>0%</c:formatCode>
                <c:ptCount val="2"/>
                <c:pt idx="0">
                  <c:v>1.0801393728222997</c:v>
                </c:pt>
                <c:pt idx="1">
                  <c:v>1.0095724313975749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C9BA-418A-89C8-7053A8E612D0}"/>
            </c:ext>
          </c:extLst>
        </c:ser>
        <c:ser>
          <c:idx val="5"/>
          <c:order val="1"/>
          <c:tx>
            <c:strRef>
              <c:f>'[diagrame cepej.xlsx]Лист1'!$A$19</c:f>
              <c:strCache>
                <c:ptCount val="1"/>
                <c:pt idx="0">
                  <c:v>CR=100%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6898545576539805E-2"/>
                  <c:y val="-7.27396007317268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9BA-418A-89C8-7053A8E612D0}"/>
                </c:ext>
              </c:extLst>
            </c:dLbl>
            <c:dLbl>
              <c:idx val="1"/>
              <c:layout>
                <c:manualLayout>
                  <c:x val="-4.4442405225662694E-2"/>
                  <c:y val="-4.74870754792015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9BA-418A-89C8-7053A8E612D0}"/>
                </c:ext>
              </c:extLst>
            </c:dLbl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'[diagrame cepej.xlsx]Лист1'!$B$13:$C$13</c:f>
              <c:strCache>
                <c:ptCount val="2"/>
                <c:pt idx="0">
                  <c:v>12 luni 2018</c:v>
                </c:pt>
                <c:pt idx="1">
                  <c:v>12 luni 2019</c:v>
                </c:pt>
              </c:strCache>
            </c:strRef>
          </c:cat>
          <c:val>
            <c:numRef>
              <c:f>'[diagrame cepej.xlsx]Лист1'!$B$19:$C$19</c:f>
              <c:numCache>
                <c:formatCode>0%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9BA-418A-89C8-7053A8E612D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8397800"/>
        <c:axId val="128020040"/>
      </c:lineChart>
      <c:catAx>
        <c:axId val="128397800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280200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8020040"/>
        <c:scaling>
          <c:orientation val="minMax"/>
          <c:max val="1.5"/>
          <c:min val="0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28397800"/>
        <c:crosses val="autoZero"/>
        <c:crossBetween val="midCat"/>
        <c:majorUnit val="0.25"/>
      </c:valAx>
      <c:spPr>
        <a:solidFill>
          <a:srgbClr val="FFFFFF"/>
        </a:solidFill>
        <a:ln w="25400">
          <a:noFill/>
        </a:ln>
      </c:spPr>
    </c:plotArea>
    <c:legend>
      <c:legendPos val="b"/>
      <c:layout>
        <c:manualLayout>
          <c:xMode val="edge"/>
          <c:yMode val="edge"/>
          <c:x val="5.0168996625477413E-2"/>
          <c:y val="0.83679206927545213"/>
          <c:w val="0.82644130010064543"/>
          <c:h val="5.1282051282051322E-2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9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B552601-3CC6-48C5-BA44-23E53E7D71DD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3641" cy="495691"/>
          </a:xfrm>
          <a:prstGeom prst="rect">
            <a:avLst/>
          </a:prstGeom>
          <a:noFill/>
          <a:ln>
            <a:noFill/>
          </a:ln>
        </p:spPr>
        <p:txBody>
          <a:bodyPr vert="horz" wrap="square" lIns="92969" tIns="46488" rIns="92969" bIns="46488" anchor="t" anchorCtr="0" compatLnSpc="1">
            <a:noAutofit/>
          </a:bodyPr>
          <a:lstStyle/>
          <a:p>
            <a:pPr defTabSz="45619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ker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E05B61-1280-4B25-B2FC-401436023A72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46096" y="0"/>
            <a:ext cx="2943641" cy="495691"/>
          </a:xfrm>
          <a:prstGeom prst="rect">
            <a:avLst/>
          </a:prstGeom>
          <a:noFill/>
          <a:ln>
            <a:noFill/>
          </a:ln>
        </p:spPr>
        <p:txBody>
          <a:bodyPr vert="horz" wrap="square" lIns="92969" tIns="46488" rIns="92969" bIns="46488" anchor="t" anchorCtr="0" compatLnSpc="1">
            <a:noAutofit/>
          </a:bodyPr>
          <a:lstStyle/>
          <a:p>
            <a:pPr algn="r" defTabSz="45619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A4C6393-905F-4CBC-B8D8-62493F385C61}" type="datetime1">
              <a:rPr lang="en-US" sz="1200" kern="0">
                <a:solidFill>
                  <a:srgbClr val="000000"/>
                </a:solidFill>
                <a:latin typeface="Calibri"/>
              </a:rPr>
              <a:pPr algn="r" defTabSz="4561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4/22/2021</a:t>
            </a:fld>
            <a:endParaRPr lang="en-US" sz="1200" ker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F0A88-93E0-4109-BFD2-BFA09B2B4FD6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9376976"/>
            <a:ext cx="2943641" cy="495691"/>
          </a:xfrm>
          <a:prstGeom prst="rect">
            <a:avLst/>
          </a:prstGeom>
          <a:noFill/>
          <a:ln>
            <a:noFill/>
          </a:ln>
        </p:spPr>
        <p:txBody>
          <a:bodyPr vert="horz" wrap="square" lIns="92969" tIns="46488" rIns="92969" bIns="46488" anchor="b" anchorCtr="0" compatLnSpc="1">
            <a:noAutofit/>
          </a:bodyPr>
          <a:lstStyle/>
          <a:p>
            <a:pPr defTabSz="45619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ker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2CFA11-D6EE-42E2-8C06-F56622B44025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46096" y="9376976"/>
            <a:ext cx="2943641" cy="495691"/>
          </a:xfrm>
          <a:prstGeom prst="rect">
            <a:avLst/>
          </a:prstGeom>
          <a:noFill/>
          <a:ln>
            <a:noFill/>
          </a:ln>
        </p:spPr>
        <p:txBody>
          <a:bodyPr vert="horz" wrap="square" lIns="92969" tIns="46488" rIns="92969" bIns="46488" anchor="b" anchorCtr="0" compatLnSpc="1">
            <a:noAutofit/>
          </a:bodyPr>
          <a:lstStyle/>
          <a:p>
            <a:pPr algn="r" defTabSz="45619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B437035-2921-4F2E-8283-5A9334ABB8FF}" type="slidenum">
              <a:rPr/>
              <a:pPr algn="r" defTabSz="45619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200" kern="0">
              <a:solidFill>
                <a:srgbClr val="000000"/>
              </a:solidFill>
              <a:latin typeface="Calibri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770403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30C7F99-9B54-4175-9621-355A3C5B771D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3641" cy="4956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238" tIns="45624" rIns="91238" bIns="45624" anchor="t" anchorCtr="0" compatLnSpc="1">
            <a:noAutofit/>
          </a:bodyPr>
          <a:lstStyle>
            <a:lvl1pPr marL="0" marR="0" lvl="0" indent="0" algn="l" defTabSz="45619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900CA3-506B-4D4B-B2B0-84EA70775336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46096" y="0"/>
            <a:ext cx="2943641" cy="4956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238" tIns="45624" rIns="91238" bIns="45624" anchor="t" anchorCtr="0" compatLnSpc="1">
            <a:noAutofit/>
          </a:bodyPr>
          <a:lstStyle>
            <a:lvl1pPr marL="0" marR="0" lvl="0" indent="0" algn="r" defTabSz="45619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181C7596-FD67-4A03-8088-ADB1B4C1BFDA}" type="datetime1">
              <a:rPr lang="en-US"/>
              <a:pPr lvl="0"/>
              <a:t>4/22/2021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5DA69DE-6EDA-4274-931D-CEC6A67914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1235075"/>
            <a:ext cx="4441825" cy="3330575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61415DF-F445-478D-909F-A32C1728782B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0402" y="4751634"/>
            <a:ext cx="5430517" cy="3886552"/>
          </a:xfrm>
          <a:prstGeom prst="rect">
            <a:avLst/>
          </a:prstGeom>
          <a:noFill/>
          <a:ln>
            <a:noFill/>
          </a:ln>
        </p:spPr>
        <p:txBody>
          <a:bodyPr vert="horz" wrap="square" lIns="91238" tIns="45624" rIns="91238" bIns="45624" anchor="t" anchorCtr="0" compatLnSpc="1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EBF660-DEE3-4537-94F7-3BA1CB7D1EFC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9376976"/>
            <a:ext cx="2943641" cy="4956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238" tIns="45624" rIns="91238" bIns="45624" anchor="b" anchorCtr="0" compatLnSpc="1">
            <a:noAutofit/>
          </a:bodyPr>
          <a:lstStyle>
            <a:lvl1pPr marL="0" marR="0" lvl="0" indent="0" algn="l" defTabSz="45619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AD3E53-53F3-40D1-A41E-F1AB304FD83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46096" y="9376976"/>
            <a:ext cx="2943641" cy="4956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238" tIns="45624" rIns="91238" bIns="45624" anchor="b" anchorCtr="0" compatLnSpc="1">
            <a:noAutofit/>
          </a:bodyPr>
          <a:lstStyle>
            <a:lvl1pPr marL="0" marR="0" lvl="0" indent="0" algn="r" defTabSz="45619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</a:defRPr>
            </a:lvl1pPr>
          </a:lstStyle>
          <a:p>
            <a:pPr lvl="0"/>
            <a:fld id="{93C4CE96-C957-4E80-B9B7-03A9EF516821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385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93C4CE96-C957-4E80-B9B7-03A9EF516821}" type="slidenum">
              <a:rPr lang="ru-RU" smtClean="0"/>
              <a:pPr lvl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573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lvl="0"/>
            <a:fld id="{5BAAD655-1BEE-4CDA-B780-E5AFCB976279}" type="datetime1">
              <a:rPr lang="en-US" smtClean="0"/>
              <a:pPr lvl="0"/>
              <a:t>4/22/2021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 lvl="0"/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lvl="0"/>
            <a:fld id="{BCF9C5AC-64B2-42FC-BB60-BE18A021CEFD}" type="slidenum">
              <a:rPr lang="en-US" smtClean="0"/>
              <a:pPr lvl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BAAD655-1BEE-4CDA-B780-E5AFCB976279}" type="datetime1">
              <a:rPr lang="en-US" smtClean="0"/>
              <a:pPr lvl="0"/>
              <a:t>4/22/2021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CF9C5AC-64B2-42FC-BB60-BE18A021CEFD}" type="slidenum">
              <a:rPr lang="en-US" smtClean="0"/>
              <a:pPr lvl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BAAD655-1BEE-4CDA-B780-E5AFCB976279}" type="datetime1">
              <a:rPr lang="en-US" smtClean="0"/>
              <a:pPr lvl="0"/>
              <a:t>4/22/2021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CF9C5AC-64B2-42FC-BB60-BE18A021CEFD}" type="slidenum">
              <a:rPr lang="en-US" smtClean="0"/>
              <a:pPr lvl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BAAD655-1BEE-4CDA-B780-E5AFCB976279}" type="datetime1">
              <a:rPr lang="en-US" smtClean="0"/>
              <a:pPr lvl="0"/>
              <a:t>4/22/2021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CF9C5AC-64B2-42FC-BB60-BE18A021CEFD}" type="slidenum">
              <a:rPr lang="en-US" smtClean="0"/>
              <a:pPr lvl="0"/>
              <a:t>‹#›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BAAD655-1BEE-4CDA-B780-E5AFCB976279}" type="datetime1">
              <a:rPr lang="en-US" smtClean="0"/>
              <a:pPr lvl="0"/>
              <a:t>4/22/2021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CF9C5AC-64B2-42FC-BB60-BE18A021CEFD}" type="slidenum">
              <a:rPr lang="en-US" smtClean="0"/>
              <a:pPr lvl="0"/>
              <a:t>‹#›</a:t>
            </a:fld>
            <a:endParaRPr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BAAD655-1BEE-4CDA-B780-E5AFCB976279}" type="datetime1">
              <a:rPr lang="en-US" smtClean="0"/>
              <a:pPr lvl="0"/>
              <a:t>4/22/2021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CF9C5AC-64B2-42FC-BB60-BE18A021CEFD}" type="slidenum">
              <a:rPr lang="en-US" smtClean="0"/>
              <a:pPr lvl="0"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BAAD655-1BEE-4CDA-B780-E5AFCB976279}" type="datetime1">
              <a:rPr lang="en-US" smtClean="0"/>
              <a:pPr lvl="0"/>
              <a:t>4/22/2021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CF9C5AC-64B2-42FC-BB60-BE18A021CEFD}" type="slidenum">
              <a:rPr lang="en-US" smtClean="0"/>
              <a:pPr lvl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BAAD655-1BEE-4CDA-B780-E5AFCB976279}" type="datetime1">
              <a:rPr lang="en-US" smtClean="0"/>
              <a:pPr lvl="0"/>
              <a:t>4/22/2021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CF9C5AC-64B2-42FC-BB60-BE18A021CEFD}" type="slidenum">
              <a:rPr lang="en-US" smtClean="0"/>
              <a:pPr lvl="0"/>
              <a:t>‹#›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BAAD655-1BEE-4CDA-B780-E5AFCB976279}" type="datetime1">
              <a:rPr lang="en-US" smtClean="0"/>
              <a:pPr lvl="0"/>
              <a:t>4/22/2021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CF9C5AC-64B2-42FC-BB60-BE18A021CEFD}" type="slidenum">
              <a:rPr lang="en-US" smtClean="0"/>
              <a:pPr lvl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pPr lvl="0"/>
            <a:fld id="{5BAAD655-1BEE-4CDA-B780-E5AFCB976279}" type="datetime1">
              <a:rPr lang="en-US" smtClean="0"/>
              <a:pPr lvl="0"/>
              <a:t>4/22/2021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CF9C5AC-64B2-42FC-BB60-BE18A021CEFD}" type="slidenum">
              <a:rPr lang="en-US" smtClean="0"/>
              <a:pPr lvl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lvl="0"/>
            <a:fld id="{5BAAD655-1BEE-4CDA-B780-E5AFCB976279}" type="datetime1">
              <a:rPr lang="en-US" smtClean="0"/>
              <a:pPr lvl="0"/>
              <a:t>4/22/2021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lvl="0"/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lvl="0"/>
            <a:fld id="{BCF9C5AC-64B2-42FC-BB60-BE18A021CEFD}" type="slidenum">
              <a:rPr lang="en-US" smtClean="0"/>
              <a:pPr lvl="0"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lvl="0"/>
            <a:fld id="{5BAAD655-1BEE-4CDA-B780-E5AFCB976279}" type="datetime1">
              <a:rPr lang="en-US" smtClean="0"/>
              <a:pPr lvl="0"/>
              <a:t>4/22/2021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lvl="0"/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lvl="0"/>
            <a:fld id="{BCF9C5AC-64B2-42FC-BB60-BE18A021CEFD}" type="slidenum">
              <a:rPr lang="en-US" smtClean="0"/>
              <a:pPr lvl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6">
            <a:extLst>
              <a:ext uri="{FF2B5EF4-FFF2-40B4-BE49-F238E27FC236}">
                <a16:creationId xmlns:a16="http://schemas.microsoft.com/office/drawing/2014/main" id="{02318D43-0A11-43A2-9A24-F479B169FF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8650" y="896293"/>
            <a:ext cx="7886699" cy="4846239"/>
          </a:xfrm>
          <a:prstGeom prst="rect">
            <a:avLst/>
          </a:prstGeom>
          <a:noFill/>
          <a:ln w="88897" cap="flat">
            <a:solidFill>
              <a:srgbClr val="FFFFFF"/>
            </a:solidFill>
            <a:prstDash val="solid"/>
            <a:miter/>
          </a:ln>
          <a:effectLst>
            <a:outerShdw dir="16200000" algn="tl">
              <a:srgbClr val="000000">
                <a:alpha val="43000"/>
              </a:srgbClr>
            </a:outerShdw>
          </a:effec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ECCF3DF-2A65-44D5-8CA1-D3B13FE2D1A8}"/>
              </a:ext>
            </a:extLst>
          </p:cNvPr>
          <p:cNvSpPr txBox="1">
            <a:spLocks/>
          </p:cNvSpPr>
          <p:nvPr/>
        </p:nvSpPr>
        <p:spPr>
          <a:xfrm>
            <a:off x="346483" y="4642919"/>
            <a:ext cx="7886700" cy="221508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US" sz="2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ECCF3DF-2A65-44D5-8CA1-D3B13FE2D1A8}"/>
              </a:ext>
            </a:extLst>
          </p:cNvPr>
          <p:cNvSpPr txBox="1">
            <a:spLocks/>
          </p:cNvSpPr>
          <p:nvPr/>
        </p:nvSpPr>
        <p:spPr>
          <a:xfrm>
            <a:off x="536530" y="4221933"/>
            <a:ext cx="7886700" cy="2636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US" sz="2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036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reptunghi 4"/>
          <p:cNvSpPr/>
          <p:nvPr/>
        </p:nvSpPr>
        <p:spPr>
          <a:xfrm>
            <a:off x="322216" y="0"/>
            <a:ext cx="87259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CURTEA DE APEL CAHUL</a:t>
            </a:r>
            <a:r>
              <a:rPr lang="ro-M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o-MD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Tabelul nr.2 informații privind volumul de lucru pe categorii de cauze </a:t>
            </a:r>
            <a:endParaRPr lang="en-US" b="1" i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14" y="914400"/>
            <a:ext cx="8400049" cy="486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59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5188" y="0"/>
            <a:ext cx="86936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MD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54480" y="5725791"/>
            <a:ext cx="72906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MD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Numărul de cauze pendinte la începutul perioadei 01.01.2018, cauze înregistrate în cursul anului, cauze soluționate </a:t>
            </a:r>
          </a:p>
          <a:p>
            <a:r>
              <a:rPr lang="ro-MD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în cursul anului, cauze pendinte la 31 decembrie a anului 2019, hotărâri contestate în recurs, hotărîri anulate sau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modificate </a:t>
            </a:r>
            <a:endParaRPr lang="ru-RU" sz="1200" dirty="0"/>
          </a:p>
        </p:txBody>
      </p:sp>
      <p:sp>
        <p:nvSpPr>
          <p:cNvPr id="3" name="Dreptunghi 2"/>
          <p:cNvSpPr/>
          <p:nvPr/>
        </p:nvSpPr>
        <p:spPr>
          <a:xfrm>
            <a:off x="0" y="0"/>
            <a:ext cx="90743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CURTEA DE APEL CAHUL</a:t>
            </a:r>
            <a:r>
              <a:rPr lang="ro-M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o-MD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Tabelul nr.2 informații privind volumul de lucru pe categorii de cauze </a:t>
            </a:r>
            <a:endParaRPr lang="en-US" b="1" i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E3F4BC7-98D7-46DE-A40D-BD782D30A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803" y="757186"/>
            <a:ext cx="8086725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15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0377" y="485330"/>
            <a:ext cx="86936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MD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reptunghi 1"/>
          <p:cNvSpPr/>
          <p:nvPr/>
        </p:nvSpPr>
        <p:spPr>
          <a:xfrm>
            <a:off x="2759963" y="91831"/>
            <a:ext cx="2962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CURTEA DE APEL CAHUL</a:t>
            </a:r>
            <a:r>
              <a:rPr lang="ro-M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ED27434-BA3D-4629-979C-83F505502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261" y="555213"/>
            <a:ext cx="8210550" cy="320675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77AB65C-5805-4487-A5F4-D62FFB06C2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544" y="3856018"/>
            <a:ext cx="7719400" cy="251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283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166" y="692103"/>
            <a:ext cx="8382457" cy="5444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o-MD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TABELUL NR.1 </a:t>
            </a:r>
            <a:r>
              <a:rPr lang="ro-MD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INFORMAȚII GENERALE CU PRIVIRE LA INSTANȚĂ; </a:t>
            </a:r>
          </a:p>
          <a:p>
            <a:pPr>
              <a:lnSpc>
                <a:spcPct val="150000"/>
              </a:lnSpc>
            </a:pPr>
            <a:r>
              <a:rPr lang="ro-M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TABELUL NR.2 INFORMAȚII PRIVIND VOLUMUL DE LUCRU PE CATEGORII DE CAUZE ;</a:t>
            </a:r>
          </a:p>
          <a:p>
            <a:pPr>
              <a:lnSpc>
                <a:spcPct val="150000"/>
              </a:lnSpc>
            </a:pPr>
            <a:r>
              <a:rPr lang="ro-M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TABELUL NR.3 DURATA CAUZELOR PENDINTE AU STAT LA BAZA GENERĂRII URMĂTORILOR </a:t>
            </a:r>
          </a:p>
          <a:p>
            <a:pPr>
              <a:lnSpc>
                <a:spcPct val="150000"/>
              </a:lnSpc>
            </a:pPr>
            <a:r>
              <a:rPr lang="ro-M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ro-MD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INDICATORI DE PERFORMANȚĂ: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o-MD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RATA DE VARIAȚIE A STOCULUI DE CAUZE PENDINTE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o-MD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DURATA LICHIDĂRII STOCULUI DE CAUZE PENDINTE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o-MD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CAUZE PER JUDECĂTOR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o-MD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CAUZE PER PERSONAL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o-MD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PERSONALUL PER JUDECĂTOR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o-MD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CHELTUIELI PER CAUZĂ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o-MD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RATA RECURSURILOR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reptunghi 2"/>
          <p:cNvSpPr/>
          <p:nvPr/>
        </p:nvSpPr>
        <p:spPr>
          <a:xfrm>
            <a:off x="2744754" y="109248"/>
            <a:ext cx="3201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CURTEA DE APEL CAHUL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407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5192" y="606859"/>
            <a:ext cx="8590489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o-MD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o-MD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INDICATORUL  DE PERFORMANȚĂ: </a:t>
            </a:r>
          </a:p>
          <a:p>
            <a:pPr algn="ctr"/>
            <a:endParaRPr lang="ro-MD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o-M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RATA DE VARIAȚIE A STOCULUI DE CAUZE PENDINTE </a:t>
            </a:r>
            <a:r>
              <a:rPr lang="ro-MD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ro-M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o-MD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RAPORTUL DINTRE CAUZELE NOI ÎNREGISTRATE ȘI CAUZELE SOLUȚIONATE. </a:t>
            </a:r>
          </a:p>
          <a:p>
            <a:endParaRPr lang="ro-M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MD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ACEST INDICATOR REFLECTĂ MODUL ÎN CARE INSTANȚA ÎȘI GESTIONEAZĂ FLUXUL DE DOSARE.</a:t>
            </a:r>
          </a:p>
          <a:p>
            <a:endParaRPr lang="ro-M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MD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M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MD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ESTE UTILIZAT PENTRU CALCULAREA PROCENTULUI DOSARELOR SOLUȚIONATE DIN VOLUMUL DE MUNCĂ TOTAL AL UNUI JUDECĂTOR, INSTANȚE DE JUDECATĂ, SISTEM JUDECĂTORESC PE PARCURSUL UNEI PERIOADE DE REFERINȚĂ. </a:t>
            </a:r>
          </a:p>
          <a:p>
            <a:endParaRPr lang="ro-M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MD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REZULTAT MAI MARE DE 100 % NE INDICĂ O TENDINȚĂ BUNĂ, DOSARE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SOLU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IONATE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CELE NOI ÎNREGISTRATE DAR ȘI DIN CELE RESTANȚĂ LA ÎNCEPUTUL PERIOADEI DE REFERINȚĂ.</a:t>
            </a:r>
          </a:p>
        </p:txBody>
      </p:sp>
      <p:sp>
        <p:nvSpPr>
          <p:cNvPr id="5" name="Dreptunghi 4"/>
          <p:cNvSpPr/>
          <p:nvPr/>
        </p:nvSpPr>
        <p:spPr>
          <a:xfrm>
            <a:off x="2862898" y="361797"/>
            <a:ext cx="2913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CURTEA DE APEL CAHUL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055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191069" y="263057"/>
            <a:ext cx="8529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defRPr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RATA DE VARIAŢIE A STOCULUI DE CAUZE PENDINTE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3" name="Диаграмма 4"/>
          <p:cNvGraphicFramePr/>
          <p:nvPr>
            <p:extLst>
              <p:ext uri="{D42A27DB-BD31-4B8C-83A1-F6EECF244321}">
                <p14:modId xmlns:p14="http://schemas.microsoft.com/office/powerpoint/2010/main" val="2570535231"/>
              </p:ext>
            </p:extLst>
          </p:nvPr>
        </p:nvGraphicFramePr>
        <p:xfrm>
          <a:off x="327546" y="1041822"/>
          <a:ext cx="8256895" cy="4194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reptunghi 3"/>
          <p:cNvSpPr/>
          <p:nvPr/>
        </p:nvSpPr>
        <p:spPr>
          <a:xfrm>
            <a:off x="200297" y="5386346"/>
            <a:ext cx="83776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RATA DE VARIAȚIE A STOCULUI DE CAUZE ÎN ANUL 2019 ESTE DE  </a:t>
            </a:r>
            <a:r>
              <a:rPr lang="ro-RO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101%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65556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1938" y="789117"/>
            <a:ext cx="8383509" cy="4934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800"/>
              </a:spcAft>
            </a:pPr>
            <a:r>
              <a:rPr lang="ro-MD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INDICATORUL DE PERFORMANȚĂ</a:t>
            </a: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ro-MD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	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DURATA LICHIDĂRII STOCULUI </a:t>
            </a:r>
            <a:r>
              <a:rPr lang="ro-M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CAUZE PENDINTE </a:t>
            </a:r>
            <a:r>
              <a:rPr lang="ro-MD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 MAI IMPORTANT ȘI SEMNIFICATIV INDICATOR PENTRU MĂSURAREA PERFORMANȚEI INSTANȚEI, OFERĂ POSIBILITATEA DETERMINĂRII NUMĂRULUI DE ZILE NECESARE PENTRU SOLUȚIONAREA CAUZEI.</a:t>
            </a: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ro-MD" dirty="0">
                <a:latin typeface="Times New Roman" panose="02020603050405020304" pitchFamily="18" charset="0"/>
                <a:cs typeface="Times New Roman" panose="02020603050405020304" pitchFamily="18" charset="0"/>
              </a:rPr>
              <a:t>	SE PREZINTĂ PRIN NUMĂRUL DE CAUZE NESOLUȚIONATE LA SFÎRȘITUL PERIOADEI ÎMPĂRȚIT LA NUMĂRUL DE CAUZE SOLUȚIONATE ȘI ÎNMULȚIT LA 365 ZILE.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o-MD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AFLĂM TIMPUL NECESAR PENTRU SOLUȚIONAREA UNOR CATEGORII DE CAUZE SAU CARE ESTE DURATA MEDIE A PROCEDURII.</a:t>
            </a:r>
          </a:p>
          <a:p>
            <a:pPr algn="just">
              <a:lnSpc>
                <a:spcPct val="150000"/>
              </a:lnSpc>
            </a:pP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reptunghi 2"/>
          <p:cNvSpPr/>
          <p:nvPr/>
        </p:nvSpPr>
        <p:spPr>
          <a:xfrm>
            <a:off x="2897733" y="144082"/>
            <a:ext cx="2913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CURTEA DE APEL CAHUL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691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3045779" y="300837"/>
            <a:ext cx="2913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CURTEA DE APEL CAHUL</a:t>
            </a:r>
            <a:endParaRPr lang="en-US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DE9BF48-8FF9-4320-958E-72F04B5F3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919162"/>
            <a:ext cx="8077200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811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1042913" y="361797"/>
            <a:ext cx="73695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CURTEA DE APEL CAHUL</a:t>
            </a:r>
          </a:p>
          <a:p>
            <a:pPr algn="ctr"/>
            <a:endParaRPr lang="ro-RO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o-MD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INDICATORI DE PERFORMANȚĂ </a:t>
            </a:r>
          </a:p>
          <a:p>
            <a:endParaRPr lang="en-US" dirty="0"/>
          </a:p>
        </p:txBody>
      </p:sp>
      <p:sp>
        <p:nvSpPr>
          <p:cNvPr id="5" name="Rectangle 1"/>
          <p:cNvSpPr/>
          <p:nvPr/>
        </p:nvSpPr>
        <p:spPr>
          <a:xfrm>
            <a:off x="684632" y="1301624"/>
            <a:ext cx="797438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o-RO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DURATA CAUZELOR PENDINTE </a:t>
            </a:r>
            <a:r>
              <a:rPr lang="ro-RO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OFERĂ UN ”REGISTRU AL RISCURILOR” PENTRU A NU FI ADMISĂ ÎNCĂLCAREA TERMENULUI REZONABIL ÎN INTERPRETAREA CEDO.</a:t>
            </a:r>
            <a:endParaRPr lang="ro-MD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o-MD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INDICATORUL</a:t>
            </a:r>
            <a:r>
              <a:rPr lang="ro-RO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INDICĂ CAUZELE PENDINTE AFLATE PE ROLUL INSTANȚEI.</a:t>
            </a:r>
            <a:endParaRPr lang="ro-MD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o-MD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ANALIZA ACESTOR DATE NE AJUTĂ SĂ </a:t>
            </a:r>
            <a:r>
              <a:rPr lang="ro-RO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IDENTIFICĂM ȘI SĂ ANALIZĂM MOTIVELE OBIECTIVE ŞI SUBIECTIVE CARE STAU LA BAZA CELOR MAI VECHI CAUZE AFLATE PE ROL.  </a:t>
            </a:r>
          </a:p>
          <a:p>
            <a:pPr algn="just">
              <a:lnSpc>
                <a:spcPct val="150000"/>
              </a:lnSpc>
            </a:pPr>
            <a:r>
              <a:rPr lang="ro-RO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ÎN ACELAȘ TIMP, URMEAZĂ A FI FORMULATE ŞI IMPLEMENTATE MĂSURILE ÎN VEDEREA PRIORITIZĂRII ŞI SOLUŢIONĂRII ACESTORA</a:t>
            </a:r>
            <a:r>
              <a:rPr lang="ro-RO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183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F6491CC-0B9D-409C-82D5-4CBF11D9B80D}"/>
              </a:ext>
            </a:extLst>
          </p:cNvPr>
          <p:cNvSpPr/>
          <p:nvPr/>
        </p:nvSpPr>
        <p:spPr>
          <a:xfrm>
            <a:off x="450377" y="485330"/>
            <a:ext cx="86936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MD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reptunghi 1">
            <a:extLst>
              <a:ext uri="{FF2B5EF4-FFF2-40B4-BE49-F238E27FC236}">
                <a16:creationId xmlns:a16="http://schemas.microsoft.com/office/drawing/2014/main" id="{36AC2FD5-B2D9-4D06-BE8F-A71364D567DC}"/>
              </a:ext>
            </a:extLst>
          </p:cNvPr>
          <p:cNvSpPr/>
          <p:nvPr/>
        </p:nvSpPr>
        <p:spPr>
          <a:xfrm>
            <a:off x="2759963" y="91831"/>
            <a:ext cx="2962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CURTEA DE APEL CAHUL</a:t>
            </a:r>
            <a:r>
              <a:rPr lang="ro-M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80AEAA3-C259-43F3-998B-EBA05DE76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261" y="555213"/>
            <a:ext cx="8210550" cy="320675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527637F-1D70-4B58-9DF2-99955E320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544" y="3856018"/>
            <a:ext cx="7719400" cy="251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690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2659" y="333224"/>
            <a:ext cx="8538693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ro-MD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CURTEA DE APEL CAHUL</a:t>
            </a:r>
            <a:b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BUNELE PRACTICI IMPLEMENTATE  DE CĂTRE CURTEA DE APEL CAHUL ÎN PROIECTUL </a:t>
            </a:r>
            <a:b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CONSOLIDAREA EFICIENȚEI JUSTIȚIEI ȘI SUPORT PENTRU PROFESIA DE AVOCAT </a:t>
            </a:r>
            <a:b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ÎN REPUBLICA MOLDOVA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o-RO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ro-RO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0184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6750" y="427681"/>
            <a:ext cx="7418643" cy="368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o-MD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INDICATORUL DE PERFORMANȚĂ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5402" y="815986"/>
            <a:ext cx="7861110" cy="5283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o-MD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PERSONALUL PER JUDECĂTOR </a:t>
            </a:r>
            <a:r>
              <a:rPr lang="ro-MD" dirty="0">
                <a:latin typeface="Times New Roman" panose="02020603050405020304" pitchFamily="18" charset="0"/>
                <a:ea typeface="Calibri" panose="020F0502020204030204" pitchFamily="34" charset="0"/>
              </a:rPr>
              <a:t>NUMĂRUL DE ANGAJAȚI ȘI NUMĂRUL DE JUDECĂTORI ÎN INSTANȚĂ </a:t>
            </a:r>
            <a:r>
              <a:rPr lang="ro-MD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 DECURSUL PERIOADEI DE RAPORTARE. </a:t>
            </a:r>
            <a:endParaRPr lang="ro-MD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o-M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NDICATORUL OFERĂ INFORMAȚ</a:t>
            </a:r>
            <a:r>
              <a:rPr lang="ro-MD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MD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CUM ESTE REALIZAT VOLUMUL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LUCRU </a:t>
            </a:r>
            <a:r>
              <a:rPr lang="ro-MD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CĂTRE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ANGAJAȚII INSTANȚEI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MD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o-MD" dirty="0">
                <a:latin typeface="Times New Roman" panose="02020603050405020304" pitchFamily="18" charset="0"/>
                <a:ea typeface="Calibri" panose="020F0502020204030204" pitchFamily="34" charset="0"/>
              </a:rPr>
              <a:t>	EFICIENȚA UNEI INSTANȚE DEPINDE DE CALITATEA ȘI CANTITATEA RESURSELOR UMANE. </a:t>
            </a:r>
          </a:p>
          <a:p>
            <a:pPr algn="just">
              <a:lnSpc>
                <a:spcPct val="150000"/>
              </a:lnSpc>
            </a:pPr>
            <a:r>
              <a:rPr lang="ro-MD" dirty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ro-MD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REPARTIZARE CORESPUNZĂTOARE A PERSONALULUI JUDICIAR ȘI ADMINISTRATIV DETERMINA CREȘTEREA EFICIENȚEI ȘI A CALITĂȚII SERVICIILOR JUDICIARE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SAU UN NUMĂR POTRIVIT DE  PERSONAL JUDICIAR ŞI ADMINISTRATIV DUCE LA O EFICIENŢĂ MAI ÎNALTĂ A SERVICIILOR JUDICIARE.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reptunghi 3"/>
          <p:cNvSpPr/>
          <p:nvPr/>
        </p:nvSpPr>
        <p:spPr>
          <a:xfrm>
            <a:off x="2824262" y="91341"/>
            <a:ext cx="2913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CURTEA DE APEL CAHUL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5972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806" y="445212"/>
            <a:ext cx="7806519" cy="45517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Dreptunghi 2"/>
          <p:cNvSpPr/>
          <p:nvPr/>
        </p:nvSpPr>
        <p:spPr>
          <a:xfrm>
            <a:off x="2901534" y="155735"/>
            <a:ext cx="2913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CURTEA DE APEL CAHUL</a:t>
            </a:r>
            <a:endParaRPr lang="en-US" dirty="0"/>
          </a:p>
        </p:txBody>
      </p:sp>
      <p:sp>
        <p:nvSpPr>
          <p:cNvPr id="4" name="Dreptunghi 3"/>
          <p:cNvSpPr/>
          <p:nvPr/>
        </p:nvSpPr>
        <p:spPr>
          <a:xfrm>
            <a:off x="853761" y="5286480"/>
            <a:ext cx="700865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Ex.: Anul 2019 raportul  angajați 35,6 judecători 9= 3,96</a:t>
            </a:r>
          </a:p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raportul angajații non judiciari 19,2 judecători 9 =  2,13</a:t>
            </a:r>
          </a:p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raportul asistenți judiciari/grefieri 16,4 judecători 9 = 1,82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7444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823" y="611732"/>
            <a:ext cx="8534399" cy="76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o-MD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INDICATOR DE PERFORMANȚĂ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o-MD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7425" y="1036211"/>
            <a:ext cx="8770513" cy="5698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o-MD" dirty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ro-MD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CAUZE PER JUDECĂTOR </a:t>
            </a:r>
            <a:r>
              <a:rPr lang="ro-MD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NUMĂRUL DE CAUZE EXAMINATE DE UN JUDECĂTOR ÎN DECURSUL PERIOADEI DE RAPORTARE.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o-MD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CAUZE PER PERSONAL/ANGAJAT </a:t>
            </a:r>
            <a:r>
              <a:rPr lang="ro-MD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NUMĂRUL DE PERSONAL DIN INSTANȚĂ  ȘI CAUZELE SOLUȚIONATE ÎN DECURSUL PERIOADEI DE RAPORTARE. </a:t>
            </a:r>
            <a:r>
              <a:rPr lang="ro-MD" dirty="0">
                <a:latin typeface="Times New Roman" panose="02020603050405020304" pitchFamily="18" charset="0"/>
                <a:ea typeface="Calibri" panose="020F0502020204030204" pitchFamily="34" charset="0"/>
              </a:rPr>
              <a:t>COSTUL PE CAUZĂ CREAZĂ O LEGĂTURĂ DIRECTĂ ÎNTRE COSTURILE REALIZATE ȘI REZULTATUL OBȚINUT., TOTODATĂ EVALUEAZĂ CÎT DE RENTABILE SUNT TEHNOLOGIILE NOI,  INSTRUIRILE ETC.  </a:t>
            </a:r>
            <a:endParaRPr lang="ro-MD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o-MD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CHELTUIELI PER CAUZĂ </a:t>
            </a:r>
            <a:r>
              <a:rPr lang="ro-MD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 INDICĂ </a:t>
            </a:r>
            <a:r>
              <a:rPr lang="ro-MD" dirty="0">
                <a:latin typeface="Times New Roman" panose="02020603050405020304" pitchFamily="18" charset="0"/>
                <a:ea typeface="Calibri" panose="020F0502020204030204" pitchFamily="34" charset="0"/>
              </a:rPr>
              <a:t>COSTUL MEDIU AL UNUI SINGUR DOSAR. </a:t>
            </a:r>
          </a:p>
          <a:p>
            <a:pPr algn="just">
              <a:lnSpc>
                <a:spcPct val="150000"/>
              </a:lnSpc>
            </a:pPr>
            <a:r>
              <a:rPr lang="ro-MD" dirty="0">
                <a:latin typeface="Times New Roman" panose="02020603050405020304" pitchFamily="18" charset="0"/>
                <a:ea typeface="Calibri" panose="020F0502020204030204" pitchFamily="34" charset="0"/>
              </a:rPr>
              <a:t>	COSTUL PE CAUZĂ CREAZĂ O LEGĂTURĂ DIRECTĂ ÎNTRE COSTURILE REALIZATE ȘI REZULTATUL OBȚINUT MAI  EVALUEAZĂ ȘI CÎT DE RENTABILE </a:t>
            </a:r>
          </a:p>
          <a:p>
            <a:pPr algn="just">
              <a:lnSpc>
                <a:spcPct val="150000"/>
              </a:lnSpc>
            </a:pPr>
            <a:r>
              <a:rPr lang="ro-MD" dirty="0">
                <a:latin typeface="Times New Roman" panose="02020603050405020304" pitchFamily="18" charset="0"/>
                <a:ea typeface="Calibri" panose="020F0502020204030204" pitchFamily="34" charset="0"/>
              </a:rPr>
              <a:t>	                    SUNT TEHNOLOGIILE NOI, INSTRUIRILE ETC</a:t>
            </a:r>
          </a:p>
          <a:p>
            <a:pPr algn="just">
              <a:lnSpc>
                <a:spcPct val="150000"/>
              </a:lnSpc>
            </a:pPr>
            <a:r>
              <a:rPr lang="ro-MD" dirty="0">
                <a:latin typeface="Times New Roman" panose="02020603050405020304" pitchFamily="18" charset="0"/>
                <a:ea typeface="Calibri" panose="020F0502020204030204" pitchFamily="34" charset="0"/>
              </a:rPr>
              <a:t>.  </a:t>
            </a:r>
            <a:endParaRPr lang="ru-RU" dirty="0"/>
          </a:p>
        </p:txBody>
      </p:sp>
      <p:sp>
        <p:nvSpPr>
          <p:cNvPr id="4" name="Dreptunghi 3"/>
          <p:cNvSpPr/>
          <p:nvPr/>
        </p:nvSpPr>
        <p:spPr>
          <a:xfrm>
            <a:off x="3002235" y="318254"/>
            <a:ext cx="2913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CURTEA DE APEL CAHUL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7973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55" y="750627"/>
            <a:ext cx="8161361" cy="515885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4469" y="261384"/>
            <a:ext cx="7964313" cy="787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o-MD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CURTEA DE APEL CAHUL</a:t>
            </a:r>
            <a:endParaRPr lang="en-US" dirty="0"/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o-MD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9404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0432" y="1067611"/>
            <a:ext cx="7861110" cy="4213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MD" dirty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endParaRPr lang="ro-MD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endParaRPr lang="ro-MD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o-MD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RATA DECIZIILOR CONTESTATE</a:t>
            </a:r>
          </a:p>
          <a:p>
            <a:pPr algn="just"/>
            <a:r>
              <a:rPr lang="ro-MD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	 </a:t>
            </a:r>
            <a:endParaRPr lang="ro-MD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o-MD" dirty="0">
                <a:latin typeface="Times New Roman" panose="02020603050405020304" pitchFamily="18" charset="0"/>
                <a:ea typeface="Calibri" panose="020F0502020204030204" pitchFamily="34" charset="0"/>
              </a:rPr>
              <a:t>	ACEST INDICATOR NE PREZINTĂ DOI INDICATORI :</a:t>
            </a:r>
          </a:p>
          <a:p>
            <a:pPr algn="just"/>
            <a:endParaRPr lang="ro-MD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o-MD" dirty="0">
                <a:latin typeface="Times New Roman" panose="02020603050405020304" pitchFamily="18" charset="0"/>
                <a:ea typeface="Calibri" panose="020F0502020204030204" pitchFamily="34" charset="0"/>
              </a:rPr>
              <a:t>	 RATA DECIZIILOR ATACATE CU RECURS DIN CELE </a:t>
            </a:r>
            <a:r>
              <a:rPr lang="ro-MD">
                <a:latin typeface="Times New Roman" panose="02020603050405020304" pitchFamily="18" charset="0"/>
                <a:ea typeface="Calibri" panose="020F0502020204030204" pitchFamily="34" charset="0"/>
              </a:rPr>
              <a:t>EXAMINATE SAU PROCENTAJUL </a:t>
            </a:r>
            <a:r>
              <a:rPr lang="ro-MD" dirty="0">
                <a:latin typeface="Times New Roman" panose="02020603050405020304" pitchFamily="18" charset="0"/>
                <a:ea typeface="Calibri" panose="020F0502020204030204" pitchFamily="34" charset="0"/>
              </a:rPr>
              <a:t>ATACATE ÎN COMPARAȚIE CU NUMĂRUL DE DECIZII EMISE.</a:t>
            </a:r>
          </a:p>
          <a:p>
            <a:pPr algn="just"/>
            <a:endParaRPr lang="ro-MD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o-MD" dirty="0">
                <a:latin typeface="Times New Roman" panose="02020603050405020304" pitchFamily="18" charset="0"/>
                <a:ea typeface="Calibri" panose="020F0502020204030204" pitchFamily="34" charset="0"/>
              </a:rPr>
              <a:t>	RATA DECIZIILOR MODIFICATE SAU ANULATE DIN CELE ATACATE</a:t>
            </a:r>
            <a:endParaRPr lang="ru-RU" dirty="0"/>
          </a:p>
        </p:txBody>
      </p:sp>
      <p:sp>
        <p:nvSpPr>
          <p:cNvPr id="4" name="Dreptunghi 3"/>
          <p:cNvSpPr/>
          <p:nvPr/>
        </p:nvSpPr>
        <p:spPr>
          <a:xfrm>
            <a:off x="2976110" y="300837"/>
            <a:ext cx="2913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CURTEA DE APEL CAHUL</a:t>
            </a:r>
            <a:endParaRPr lang="en-US" dirty="0"/>
          </a:p>
        </p:txBody>
      </p:sp>
      <p:sp>
        <p:nvSpPr>
          <p:cNvPr id="5" name="Прямоугольник 1"/>
          <p:cNvSpPr/>
          <p:nvPr/>
        </p:nvSpPr>
        <p:spPr>
          <a:xfrm>
            <a:off x="222254" y="1093280"/>
            <a:ext cx="8534399" cy="787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o-MD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INDICATOR DE PERFORMANȚĂ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o-MD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89357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388" y="996287"/>
            <a:ext cx="7970293" cy="4824697"/>
          </a:xfrm>
          <a:prstGeom prst="rect">
            <a:avLst/>
          </a:prstGeom>
        </p:spPr>
      </p:pic>
      <p:sp>
        <p:nvSpPr>
          <p:cNvPr id="4" name="Dreptunghi 3"/>
          <p:cNvSpPr/>
          <p:nvPr/>
        </p:nvSpPr>
        <p:spPr>
          <a:xfrm>
            <a:off x="2976110" y="300837"/>
            <a:ext cx="2913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CURTEA DE APEL CAHUL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0396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56" y="650080"/>
            <a:ext cx="8366076" cy="5254387"/>
          </a:xfrm>
          <a:prstGeom prst="rect">
            <a:avLst/>
          </a:prstGeom>
        </p:spPr>
      </p:pic>
      <p:sp>
        <p:nvSpPr>
          <p:cNvPr id="4" name="Dreptunghi 3"/>
          <p:cNvSpPr/>
          <p:nvPr/>
        </p:nvSpPr>
        <p:spPr>
          <a:xfrm>
            <a:off x="2976110" y="300837"/>
            <a:ext cx="2913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CURTEA DE APEL CAHUL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5591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376" y="0"/>
            <a:ext cx="8331958" cy="7755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o-RO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</a:p>
          <a:p>
            <a:pPr algn="just">
              <a:lnSpc>
                <a:spcPct val="150000"/>
              </a:lnSpc>
            </a:pPr>
            <a:r>
              <a:rPr lang="ro-RO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algn="just">
              <a:lnSpc>
                <a:spcPct val="150000"/>
              </a:lnSpc>
            </a:pPr>
            <a:r>
              <a:rPr lang="ro-RO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ÎN CONFORMITATE CU LINIILE DIRECTOARE CEPEJ ÎN CADRUL PROIECTULUI A FOST RECOMANDAT CA REZULTATELE PERFORMANȚEI PRIN INTERMEDIUL PAGINII WEB SĂ FIE ADUSE ȘI LA CUNOȘTINȚA JUSTIȚIABILILOR, PUBLICULUI INTERESAT DE INDICII INSTANȚEI .</a:t>
            </a:r>
          </a:p>
          <a:p>
            <a:pPr algn="just">
              <a:lnSpc>
                <a:spcPct val="150000"/>
              </a:lnSpc>
            </a:pPr>
            <a:r>
              <a:rPr lang="ro-RO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CURTEA DE APEL CAHUL A REALIZAT ACEASTĂ RECOMANDARE PE PARCURSUL IMPLEMENTĂRII PROIECTULUI ȘI PÎNĂ ÎN PREZENT PUBLICĂ PE PAGINA WEB ANUAL, SEMESTRIAL, TRIMESTRIAL,  RAPOARTE PRIVIND PERFORMANŢA .</a:t>
            </a:r>
          </a:p>
          <a:p>
            <a:pPr algn="just">
              <a:lnSpc>
                <a:spcPct val="150000"/>
              </a:lnSpc>
            </a:pPr>
            <a:r>
              <a:rPr lang="ro-RO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INSTRUMENTELE RECOMANDATE DESCRISE MAI SUS, LE REGĂSIM ÎN RAPOARTELE STATISTICE ALE INSTANȚEI PUBLICATE, SUNT UȘOR DE ÎNȚELES PENTRU JUSTIȚIABILI ȘI PUBLICUL LARG. </a:t>
            </a:r>
          </a:p>
          <a:p>
            <a:pPr algn="just">
              <a:lnSpc>
                <a:spcPct val="150000"/>
              </a:lnSpc>
            </a:pPr>
            <a:r>
              <a:rPr lang="ro-RO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STAU LA BAZA PLANIFICĂRII ACTIVITĂȚILOR /ACȚIUNILOR                      </a:t>
            </a:r>
          </a:p>
          <a:p>
            <a:pPr algn="just">
              <a:lnSpc>
                <a:spcPct val="150000"/>
              </a:lnSpc>
            </a:pPr>
            <a:r>
              <a:rPr lang="ro-RO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PENTRU ÎMBUNĂTĂȚIREA PERFORMANȚEI ÎN SCOPUL                 </a:t>
            </a:r>
          </a:p>
          <a:p>
            <a:pPr algn="just">
              <a:lnSpc>
                <a:spcPct val="150000"/>
              </a:lnSpc>
            </a:pPr>
            <a:r>
              <a:rPr lang="ro-RO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ÎNFĂPTUIRII    ACTULUI DE JUSTIȚIE.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o-RO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reptunghi 2"/>
          <p:cNvSpPr/>
          <p:nvPr/>
        </p:nvSpPr>
        <p:spPr>
          <a:xfrm>
            <a:off x="2976110" y="300837"/>
            <a:ext cx="2913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CURTEA DE APEL CAHUL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6754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2976110" y="300837"/>
            <a:ext cx="2913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CURTEA DE APEL CAHUL</a:t>
            </a:r>
            <a:endParaRPr lang="en-US" dirty="0"/>
          </a:p>
        </p:txBody>
      </p:sp>
      <p:sp>
        <p:nvSpPr>
          <p:cNvPr id="10" name="Dreptunghi 9"/>
          <p:cNvSpPr/>
          <p:nvPr/>
        </p:nvSpPr>
        <p:spPr>
          <a:xfrm>
            <a:off x="1066801" y="1138534"/>
            <a:ext cx="70495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Raport privind vizita inițială a experților CEPEJ în cadrul proiectului,, Consolidarea eficienței sistemului judiciar în Republica Moldova,, .- Chișinău, 01-03 iunie 2015</a:t>
            </a:r>
          </a:p>
          <a:p>
            <a:pPr algn="just"/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Raport privind îndrumarea instanțelor  pentru curțile de apel Chișinău și Cahul .- Chișinău, 21 octombrie 2015</a:t>
            </a:r>
          </a:p>
          <a:p>
            <a:pPr algn="just"/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Raport privind implementarea instrumentelor selectate CEPEJ în instanțele pilot din Republica Moldova .- Chișinău, octombrie 2016</a:t>
            </a:r>
          </a:p>
          <a:p>
            <a:pPr algn="just"/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Ghid pentru implementarea instrumentelor CEPEJ preselectate în instanțele de judecată din Republica Moldova/ bazat pe cooperarea dintre experții CEPEJ și instanțele de judecată/ 2016</a:t>
            </a:r>
          </a:p>
          <a:p>
            <a:pPr algn="just"/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Culegere de documente și instrumente ale Comisiei Europene pentru Eficiența Justiției privind managementul timpului, eficiența și calitatea justiției / Consiliul Europei .- Chișinău, 2017</a:t>
            </a:r>
          </a:p>
          <a:p>
            <a:pPr algn="just"/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44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reptunghi 3"/>
          <p:cNvSpPr/>
          <p:nvPr/>
        </p:nvSpPr>
        <p:spPr>
          <a:xfrm>
            <a:off x="419115" y="700035"/>
            <a:ext cx="78115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o-M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OBIECTIVUL  PROIECTULUI</a:t>
            </a:r>
          </a:p>
          <a:p>
            <a:pPr algn="ctr">
              <a:lnSpc>
                <a:spcPct val="150000"/>
              </a:lnSpc>
            </a:pPr>
            <a:endParaRPr lang="ro-MD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o-MD" dirty="0">
                <a:latin typeface="Times New Roman" panose="02020603050405020304" pitchFamily="18" charset="0"/>
                <a:cs typeface="Times New Roman" panose="02020603050405020304" pitchFamily="18" charset="0"/>
              </a:rPr>
              <a:t>	IMPLEMENTAREA METODOLOGIEI ȘI A INSTRUMENTELOR ELABORATE DE CURTEA EUROPEANĂ PENTRU EFICIENȚA JUSTIȚIEI (CEPEJ) ÎN VEDEREA ÎMBUNĂTĂȚIRII GESTIONĂRII TIMPULUI JUDICIAR ȘI A CALITĂȚII JUSTIȚIEI CA SERVICIU PUBLIC ÎN ȘASE INSTANȚE PILOT DIN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o-MD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EPUBLICA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o-MD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OLDOVA .</a:t>
            </a:r>
          </a:p>
          <a:p>
            <a:pPr algn="just">
              <a:lnSpc>
                <a:spcPct val="150000"/>
              </a:lnSpc>
            </a:pPr>
            <a:r>
              <a:rPr lang="ro-MD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CURTEA DE APEL CAHUL FIIND UNA DIN CELE ȘASE INSTANȚE PILOT DESEMNATE PRIN HOTĂRÎREA CONSILIULUI SUPERIOR AL MAGISTRATURII  NR. 371/16 DIN 19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ro-MD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2015, PENTRU IMPLEMENTAREA INSTRUMENTELOR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o-MD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URȚII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EUROPEI PENTRU EFICIENŢA JUSTIŢIEI</a:t>
            </a:r>
            <a:r>
              <a:rPr lang="ro-M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ÎN CADRUL PROIECTULUI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endParaRPr lang="ro-M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reptunghi 4"/>
          <p:cNvSpPr/>
          <p:nvPr/>
        </p:nvSpPr>
        <p:spPr>
          <a:xfrm>
            <a:off x="2862898" y="361797"/>
            <a:ext cx="2913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CURTEA DE APEL CAHUL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316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526869" y="106404"/>
            <a:ext cx="83297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o-R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CURTEA DE APEL CAHUL</a:t>
            </a:r>
            <a:b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/>
          </a:p>
        </p:txBody>
      </p:sp>
      <p:sp>
        <p:nvSpPr>
          <p:cNvPr id="3" name="Title 3"/>
          <p:cNvSpPr txBox="1">
            <a:spLocks/>
          </p:cNvSpPr>
          <p:nvPr/>
        </p:nvSpPr>
        <p:spPr bwMode="auto">
          <a:xfrm>
            <a:off x="487680" y="323946"/>
            <a:ext cx="8342811" cy="9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77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endParaRPr lang="ro-RO" sz="2400" kern="0" dirty="0"/>
          </a:p>
          <a:p>
            <a:endParaRPr lang="ro-RO" sz="2400" b="0" kern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2400" b="0" kern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INSTANȚELE PILOT DIN MOLDOVA DIN CADRUL PROIECTULUI </a:t>
            </a:r>
            <a:r>
              <a:rPr lang="en-GB" sz="2400" b="0" kern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CEPEJ</a:t>
            </a:r>
            <a:endParaRPr lang="en-US" sz="2400" b="0" kern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350245"/>
              </p:ext>
            </p:extLst>
          </p:nvPr>
        </p:nvGraphicFramePr>
        <p:xfrm>
          <a:off x="179513" y="1497700"/>
          <a:ext cx="3829848" cy="4184645"/>
        </p:xfrm>
        <a:graphic>
          <a:graphicData uri="http://schemas.openxmlformats.org/drawingml/2006/table">
            <a:tbl>
              <a:tblPr firstRow="1" firstCol="1" lastRow="1" bandRow="1">
                <a:tableStyleId>{5C22544A-7EE6-4342-B048-85BDC9FD1C3A}</a:tableStyleId>
              </a:tblPr>
              <a:tblGrid>
                <a:gridCol w="38298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997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</a:rPr>
                        <a:t>Denumirea instanței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818"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solidFill>
                            <a:schemeClr val="bg2"/>
                          </a:solidFill>
                          <a:effectLst/>
                        </a:rPr>
                        <a:t>Curtea Supremă de Justiție</a:t>
                      </a:r>
                      <a:endParaRPr lang="en-US" sz="16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8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solidFill>
                            <a:schemeClr val="bg2"/>
                          </a:solidFill>
                          <a:effectLst/>
                        </a:rPr>
                        <a:t>Curtea de Apel Chișinău</a:t>
                      </a:r>
                      <a:endParaRPr lang="en-US" sz="16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70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solidFill>
                            <a:schemeClr val="bg2"/>
                          </a:solidFill>
                          <a:effectLst/>
                        </a:rPr>
                        <a:t>Curtea de Apel Cahul</a:t>
                      </a:r>
                      <a:endParaRPr lang="en-US" sz="16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17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solidFill>
                            <a:schemeClr val="bg2"/>
                          </a:solidFill>
                          <a:effectLst/>
                        </a:rPr>
                        <a:t>Judecătoria sect.</a:t>
                      </a:r>
                      <a:r>
                        <a:rPr lang="ro-RO" sz="1600" baseline="0" dirty="0">
                          <a:solidFill>
                            <a:schemeClr val="bg2"/>
                          </a:solidFill>
                          <a:effectLst/>
                        </a:rPr>
                        <a:t> Râșcani</a:t>
                      </a:r>
                      <a:r>
                        <a:rPr lang="ro-RO" sz="1600" dirty="0">
                          <a:solidFill>
                            <a:schemeClr val="bg2"/>
                          </a:solidFill>
                          <a:effectLst/>
                        </a:rPr>
                        <a:t>, mun. Chișinău</a:t>
                      </a:r>
                      <a:endParaRPr lang="en-US" sz="16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25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solidFill>
                            <a:schemeClr val="bg2"/>
                          </a:solidFill>
                          <a:effectLst/>
                        </a:rPr>
                        <a:t>Judecătoria Soroca</a:t>
                      </a:r>
                      <a:endParaRPr lang="en-US" sz="16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25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solidFill>
                            <a:schemeClr val="bg2"/>
                          </a:solidFill>
                          <a:effectLst/>
                        </a:rPr>
                        <a:t>Judecătoria Ialoveni</a:t>
                      </a:r>
                      <a:endParaRPr lang="en-US" sz="16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" name="Picture 2" descr="See original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378" y="1489164"/>
            <a:ext cx="4183010" cy="497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9"/>
          <p:cNvSpPr txBox="1"/>
          <p:nvPr/>
        </p:nvSpPr>
        <p:spPr>
          <a:xfrm>
            <a:off x="4723041" y="5795770"/>
            <a:ext cx="904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Cahul</a:t>
            </a:r>
          </a:p>
        </p:txBody>
      </p:sp>
      <p:sp>
        <p:nvSpPr>
          <p:cNvPr id="7" name="Down Arrow 10"/>
          <p:cNvSpPr/>
          <p:nvPr/>
        </p:nvSpPr>
        <p:spPr>
          <a:xfrm rot="15019734">
            <a:off x="5834683" y="5466007"/>
            <a:ext cx="288032" cy="720080"/>
          </a:xfrm>
          <a:prstGeom prst="downArrow">
            <a:avLst>
              <a:gd name="adj1" fmla="val 50000"/>
              <a:gd name="adj2" fmla="val 606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9"/>
          <p:cNvSpPr txBox="1"/>
          <p:nvPr/>
        </p:nvSpPr>
        <p:spPr>
          <a:xfrm>
            <a:off x="8064138" y="3213679"/>
            <a:ext cx="1173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C</a:t>
            </a:r>
            <a:r>
              <a:rPr lang="ro-RO" dirty="0" err="1">
                <a:solidFill>
                  <a:srgbClr val="FF0000"/>
                </a:solidFill>
              </a:rPr>
              <a:t>hișinău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Down Arrow 10"/>
          <p:cNvSpPr/>
          <p:nvPr/>
        </p:nvSpPr>
        <p:spPr>
          <a:xfrm rot="15019734">
            <a:off x="6509597" y="3876693"/>
            <a:ext cx="288032" cy="720080"/>
          </a:xfrm>
          <a:prstGeom prst="downArrow">
            <a:avLst>
              <a:gd name="adj1" fmla="val 50000"/>
              <a:gd name="adj2" fmla="val 606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7397932" y="1302149"/>
            <a:ext cx="1173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>
                <a:solidFill>
                  <a:srgbClr val="FF0000"/>
                </a:solidFill>
              </a:rPr>
              <a:t>Soroca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1" name="TextBox 9"/>
          <p:cNvSpPr txBox="1"/>
          <p:nvPr/>
        </p:nvSpPr>
        <p:spPr>
          <a:xfrm>
            <a:off x="5151122" y="4297896"/>
            <a:ext cx="1173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>
                <a:solidFill>
                  <a:srgbClr val="FF0000"/>
                </a:solidFill>
              </a:rPr>
              <a:t>Ialoveni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2" name="Down Arrow 8"/>
          <p:cNvSpPr/>
          <p:nvPr/>
        </p:nvSpPr>
        <p:spPr>
          <a:xfrm rot="3085802">
            <a:off x="6914286" y="1352147"/>
            <a:ext cx="288032" cy="720080"/>
          </a:xfrm>
          <a:prstGeom prst="downArrow">
            <a:avLst>
              <a:gd name="adj1" fmla="val 50000"/>
              <a:gd name="adj2" fmla="val 606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Down Arrow 8"/>
          <p:cNvSpPr/>
          <p:nvPr/>
        </p:nvSpPr>
        <p:spPr>
          <a:xfrm rot="3085802">
            <a:off x="7589201" y="3202718"/>
            <a:ext cx="288032" cy="720080"/>
          </a:xfrm>
          <a:prstGeom prst="downArrow">
            <a:avLst>
              <a:gd name="adj1" fmla="val 50000"/>
              <a:gd name="adj2" fmla="val 606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68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8221" y="861836"/>
            <a:ext cx="8010659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o-MD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o-M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INSTRUMENTELE CURȚII EUROPENE PENTRU EFICIENȚA JUSTIȚIEI (CEPEJ) 	</a:t>
            </a:r>
          </a:p>
          <a:p>
            <a:endParaRPr lang="ro-M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MD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REPREZINTĂ REZULTATUL ANALIZEI AMĂNUNȚITE A ACTIVITĂȚII SISTEMELOR JUDICIARE EUROPENE ȘI A SCHIMBURILOR DINTRE TOATE  CELE 47 DE STATE MEMBRE.</a:t>
            </a:r>
          </a:p>
          <a:p>
            <a:pPr algn="just">
              <a:lnSpc>
                <a:spcPct val="150000"/>
              </a:lnSpc>
            </a:pPr>
            <a:endParaRPr lang="ro-M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MD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SUNT STRÎNS LEGATE DE JURISPRUDENȚA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o-MD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URȚII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o-MD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UROPENE 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o-MD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REPTURILOR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o-MD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MULUI, DE STANDARDELE EUROPENE ALE JUSTIȚIEI ȘI TRADIȚIILE SISTEMELOR JUDICIARE EUROPENE.</a:t>
            </a:r>
          </a:p>
          <a:p>
            <a:endParaRPr lang="ro-MD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reptunghi 2"/>
          <p:cNvSpPr/>
          <p:nvPr/>
        </p:nvSpPr>
        <p:spPr>
          <a:xfrm>
            <a:off x="2862898" y="361797"/>
            <a:ext cx="2913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CURTEA DE APEL CAHUL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864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348342" y="1335657"/>
            <a:ext cx="778546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M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ACȚIUNI ÎN CADRUL PROIECTULUI</a:t>
            </a:r>
          </a:p>
          <a:p>
            <a:pPr algn="ctr"/>
            <a:endParaRPr lang="ro-MD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o-MD" dirty="0">
                <a:latin typeface="Times New Roman" panose="02020603050405020304" pitchFamily="18" charset="0"/>
                <a:cs typeface="Times New Roman" panose="02020603050405020304" pitchFamily="18" charset="0"/>
              </a:rPr>
              <a:t>	ÎN CADRUL PROIECTULUI AU FOST PETRECUTE 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o-MD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ATELIERE DE LUCRU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o-M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o-MD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VIZITE ÎN INSTANȚELE PILOT;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o-MD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DISCUȚII CU JUDECĂTORII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o-M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PERSONALUL INSTANȚELOR;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o-MD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SELECTATE DATE STATISTICE PENTRU ANALIZĂ;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o-MD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ÎNTOCMIT RAPORTUL PRIVIND VIZITA  EXPERȚILOR, RAPORTUL PRIVIND ÎNDRUMAREA INSTANȚELOR PENTRU CURȚILE DE APEL ȘI INSTANȚELE DE FOND IMPLICATE ÎN PROIECT, RAPORTUL FINAL.  </a:t>
            </a:r>
          </a:p>
        </p:txBody>
      </p:sp>
      <p:sp>
        <p:nvSpPr>
          <p:cNvPr id="3" name="Dreptunghi 2"/>
          <p:cNvSpPr/>
          <p:nvPr/>
        </p:nvSpPr>
        <p:spPr>
          <a:xfrm>
            <a:off x="2862898" y="361797"/>
            <a:ext cx="2913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CURTEA DE APEL CAHUL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16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5003" y="539931"/>
            <a:ext cx="8538693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M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COLECTAREA DATELOR </a:t>
            </a:r>
            <a:r>
              <a:rPr lang="ro-M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o-MD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M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ÎN REZULTATUL ACTIVITĂȚILOR PETRECUTE AU FOST STABILITE MAI MULTE  PUNCTE DE INTERES UNUL DIN CARE  ÎMBUNĂTĂȚIREA PROCESULUI DE COLECTARE A DATELOR ȘI ANALIZĂ A STATISTICILOR JUDICIARE ȘI UTILIZAREA ACESTORA PENTRU ÎMBUNĂTĂȚIREA GENERALĂ A PERFORMANȚEI INSTANȚELOR PILOT. </a:t>
            </a:r>
          </a:p>
          <a:p>
            <a:pPr algn="just"/>
            <a:r>
              <a:rPr lang="ro-M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ÎN CONDIȚIILE ÎN CARE EXPERȚII AU AVUT LA DISPOZIȚIE PENTRU ANALIZĂ PUȚINE INFORMAȚII PENTRU A PUTEA FACE O ANALIZĂ ASUPRA INDICATORILOR STATISTICI CHEIE CUM AR FI RAPORTUL PERSONAL/ JUDECĂTOR, PRODUCTIVITATEA  JUDECĂTORILOR, RATA DE VARIAȚIE A STOCULUI DE CAUZE PENDINTE ȘI DURATA LICHIDĂRII STOCULUI DE CAUZE PENDINTE PENTRU PRINCIPALELE TIPURI DE CAUZE DAR ȘI PUȚINE RAPOARTE/DĂRI DE SEAMĂ EXTERNE CU PRIVIRE LA PERFORMANȚA INSTANȚEI, ASTFEL S-A AJUNS LA CONCLUZIA NECESITĂȚII  ÎNTOCMIRII  UNEI METODE DE ANALIZĂ STATISTICĂ </a:t>
            </a:r>
          </a:p>
          <a:p>
            <a:pPr algn="just"/>
            <a:r>
              <a:rPr lang="ro-M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reptunghi 2"/>
          <p:cNvSpPr/>
          <p:nvPr/>
        </p:nvSpPr>
        <p:spPr>
          <a:xfrm>
            <a:off x="3242642" y="141667"/>
            <a:ext cx="2913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CURTEA DE APEL CAHUL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041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0964" y="775063"/>
            <a:ext cx="870727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o-M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METODA DE ANALIZĂ STATISTICĂ RECOMANDATĂ</a:t>
            </a:r>
            <a:endParaRPr lang="ro-M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o-MD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 PRESUPUS SELECTAREA ȘI PREZENTAREA DATELOR STATISTICE PENTRU  PATRU ANII </a:t>
            </a:r>
            <a:r>
              <a:rPr lang="ro-M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o-MD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REALIZATĂ ÎN TREI TABELE. </a:t>
            </a:r>
          </a:p>
          <a:p>
            <a:pPr algn="just">
              <a:lnSpc>
                <a:spcPct val="150000"/>
              </a:lnSpc>
            </a:pPr>
            <a:r>
              <a:rPr lang="ro-MD" dirty="0">
                <a:latin typeface="Times New Roman" panose="02020603050405020304" pitchFamily="18" charset="0"/>
                <a:cs typeface="Times New Roman" panose="02020603050405020304" pitchFamily="18" charset="0"/>
              </a:rPr>
              <a:t>	TABELUL NR.1 </a:t>
            </a:r>
            <a:r>
              <a:rPr lang="ro-M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INFORMAȚII GENERALE CU PRIVIRE LA INSTANȚĂ</a:t>
            </a:r>
            <a:r>
              <a:rPr lang="ro-M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(BUGETUL EXECUTAT EFECTIV ȘI RESURSELE UMANE ÎN ECHIVALENT NORMA ÎNTREAGĂ-JUDECĂTORI, ASISTENȚI JUDICIARI, PERSONAL)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o-MD" dirty="0">
                <a:latin typeface="Times New Roman" panose="02020603050405020304" pitchFamily="18" charset="0"/>
                <a:cs typeface="Times New Roman" panose="02020603050405020304" pitchFamily="18" charset="0"/>
              </a:rPr>
              <a:t>	TABELUL NR.2 </a:t>
            </a:r>
            <a:r>
              <a:rPr lang="ro-M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INFORMAȚII PRIVIND VOLUMUL DE LUCRU PE CATEGORII DE CAUZE</a:t>
            </a:r>
            <a:r>
              <a:rPr lang="ro-M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(NUMĂRUL DE CAUZE PENDINTE LA ÎNCEPUTUL PERIOADEI , CAUZE ÎNREGISTRATE ÎN CURSUL ANULUI, CAUZE SOLUȚIONATE ÎN CURSUL ANULUI, CAUZE PENDINTE LA 31 DECEMBRIE A ANULUI, HOTĂRÎRI CONTESTATE ÎN RECURS, HOTĂRÎRI ANULATE SAU MODIFICATE 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o-MD" dirty="0">
                <a:latin typeface="Times New Roman" panose="02020603050405020304" pitchFamily="18" charset="0"/>
                <a:cs typeface="Times New Roman" panose="02020603050405020304" pitchFamily="18" charset="0"/>
              </a:rPr>
              <a:t>	TABELUL NR.3 </a:t>
            </a:r>
            <a:r>
              <a:rPr lang="ro-M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DURATA CAUZELOR PENDINTE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MD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M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reptunghi 2"/>
          <p:cNvSpPr/>
          <p:nvPr/>
        </p:nvSpPr>
        <p:spPr>
          <a:xfrm>
            <a:off x="2862898" y="361797"/>
            <a:ext cx="2913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CURTEA DE APEL CAHUL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968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302" y="978408"/>
            <a:ext cx="7891686" cy="38254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7086" y="3304760"/>
            <a:ext cx="89349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MD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endParaRPr lang="ru-RU" dirty="0"/>
          </a:p>
        </p:txBody>
      </p:sp>
      <p:sp>
        <p:nvSpPr>
          <p:cNvPr id="5" name="Dreptunghi 4"/>
          <p:cNvSpPr/>
          <p:nvPr/>
        </p:nvSpPr>
        <p:spPr>
          <a:xfrm>
            <a:off x="2958693" y="74414"/>
            <a:ext cx="2913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CURTEA DE APEL CAHUL</a:t>
            </a:r>
            <a:endParaRPr lang="en-US" dirty="0"/>
          </a:p>
        </p:txBody>
      </p:sp>
      <p:sp>
        <p:nvSpPr>
          <p:cNvPr id="3" name="Dreptunghi 2"/>
          <p:cNvSpPr/>
          <p:nvPr/>
        </p:nvSpPr>
        <p:spPr>
          <a:xfrm>
            <a:off x="734096" y="4873408"/>
            <a:ext cx="8409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MD" dirty="0">
                <a:latin typeface="Times New Roman" panose="02020603050405020304" pitchFamily="18" charset="0"/>
                <a:ea typeface="Calibri" panose="020F0502020204030204" pitchFamily="34" charset="0"/>
              </a:rPr>
              <a:t>Bugetul executat efectiv și resursele umane în echivalent norma întreagă (ENI) - judecători, asistenți judiciari, personal numărul de luni activate împărțite la 12 luni ale anului ex.: 4/12=0,33 echivalentul normei întregi.</a:t>
            </a:r>
          </a:p>
        </p:txBody>
      </p:sp>
    </p:spTree>
    <p:extLst>
      <p:ext uri="{BB962C8B-B14F-4D97-AF65-F5344CB8AC3E}">
        <p14:creationId xmlns:p14="http://schemas.microsoft.com/office/powerpoint/2010/main" val="5430147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10267</TotalTime>
  <Words>1582</Words>
  <Application>Microsoft Office PowerPoint</Application>
  <PresentationFormat>Экран (4:3)</PresentationFormat>
  <Paragraphs>163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6" baseType="lpstr">
      <vt:lpstr>Calibri</vt:lpstr>
      <vt:lpstr>Lucida Sans Unicode</vt:lpstr>
      <vt:lpstr>Times New Roman</vt:lpstr>
      <vt:lpstr>Verdana</vt:lpstr>
      <vt:lpstr>Wingdings</vt:lpstr>
      <vt:lpstr>Wingdings 2</vt:lpstr>
      <vt:lpstr>Wingdings 3</vt:lpstr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</dc:creator>
  <cp:lastModifiedBy>User</cp:lastModifiedBy>
  <cp:revision>668</cp:revision>
  <cp:lastPrinted>2021-04-22T06:39:08Z</cp:lastPrinted>
  <dcterms:created xsi:type="dcterms:W3CDTF">2017-07-27T07:03:07Z</dcterms:created>
  <dcterms:modified xsi:type="dcterms:W3CDTF">2021-04-22T12:48:23Z</dcterms:modified>
</cp:coreProperties>
</file>