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61" r:id="rId3"/>
    <p:sldId id="259" r:id="rId4"/>
    <p:sldId id="269" r:id="rId5"/>
    <p:sldId id="258" r:id="rId6"/>
    <p:sldId id="272" r:id="rId7"/>
    <p:sldId id="271" r:id="rId8"/>
    <p:sldId id="262" r:id="rId9"/>
    <p:sldId id="257" r:id="rId10"/>
    <p:sldId id="27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88356663750365"/>
          <c:y val="6.7724867724867729E-2"/>
          <c:w val="0.74964421114027413"/>
          <c:h val="0.83192900887389076"/>
        </c:manualLayout>
      </c:layout>
      <c:barChart>
        <c:barDir val="bar"/>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Foarte joasă</c:v>
                </c:pt>
                <c:pt idx="1">
                  <c:v>Joasă</c:v>
                </c:pt>
                <c:pt idx="2">
                  <c:v>Medie</c:v>
                </c:pt>
                <c:pt idx="3">
                  <c:v>Înaltă</c:v>
                </c:pt>
                <c:pt idx="4">
                  <c:v>Foarte înaltă</c:v>
                </c:pt>
              </c:strCache>
            </c:strRef>
          </c:cat>
          <c:val>
            <c:numRef>
              <c:f>Лист1!$B$2:$B$6</c:f>
              <c:numCache>
                <c:formatCode>0.00%</c:formatCode>
                <c:ptCount val="5"/>
                <c:pt idx="0">
                  <c:v>7.0000000000000007E-2</c:v>
                </c:pt>
                <c:pt idx="1">
                  <c:v>0.09</c:v>
                </c:pt>
                <c:pt idx="2">
                  <c:v>0.15</c:v>
                </c:pt>
                <c:pt idx="3">
                  <c:v>0.33</c:v>
                </c:pt>
                <c:pt idx="4">
                  <c:v>0.34</c:v>
                </c:pt>
              </c:numCache>
            </c:numRef>
          </c:val>
          <c:extLst xmlns:c16r2="http://schemas.microsoft.com/office/drawing/2015/06/chart">
            <c:ext xmlns:c16="http://schemas.microsoft.com/office/drawing/2014/chart" uri="{C3380CC4-5D6E-409C-BE32-E72D297353CC}">
              <c16:uniqueId val="{00000000-E408-4F51-8A11-DFDDA6EDF1CA}"/>
            </c:ext>
          </c:extLst>
        </c:ser>
        <c:dLbls>
          <c:dLblPos val="inEnd"/>
          <c:showLegendKey val="0"/>
          <c:showVal val="1"/>
          <c:showCatName val="0"/>
          <c:showSerName val="0"/>
          <c:showPercent val="0"/>
          <c:showBubbleSize val="0"/>
        </c:dLbls>
        <c:gapWidth val="182"/>
        <c:axId val="1801881216"/>
        <c:axId val="2013704464"/>
      </c:barChart>
      <c:valAx>
        <c:axId val="201370446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801881216"/>
        <c:crosses val="autoZero"/>
        <c:crossBetween val="between"/>
      </c:valAx>
      <c:catAx>
        <c:axId val="1801881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01370446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56028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07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4892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790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912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7420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2297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ru-RU" smtClean="0"/>
              <a:t>Образец заголовка</a:t>
            </a:r>
            <a:endParaRPr lang="en-US" dirty="0"/>
          </a:p>
        </p:txBody>
      </p:sp>
    </p:spTree>
    <p:extLst>
      <p:ext uri="{BB962C8B-B14F-4D97-AF65-F5344CB8AC3E}">
        <p14:creationId xmlns:p14="http://schemas.microsoft.com/office/powerpoint/2010/main" val="375503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606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30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74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833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45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2335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970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515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440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8836620"/>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2DBF0E3-0575-4A5E-B7D2-CC0270D5C47F}"/>
              </a:ext>
            </a:extLst>
          </p:cNvPr>
          <p:cNvSpPr>
            <a:spLocks noGrp="1"/>
          </p:cNvSpPr>
          <p:nvPr>
            <p:ph type="ctrTitle"/>
          </p:nvPr>
        </p:nvSpPr>
        <p:spPr>
          <a:xfrm>
            <a:off x="1801813" y="70022"/>
            <a:ext cx="8915399" cy="1785321"/>
          </a:xfrm>
        </p:spPr>
        <p:txBody>
          <a:bodyPr>
            <a:normAutofit/>
          </a:bodyPr>
          <a:lstStyle/>
          <a:p>
            <a:pPr algn="ctr"/>
            <a:r>
              <a:rPr lang="ro-RO" sz="2800" b="1" i="1" dirty="0" smtClean="0">
                <a:latin typeface="Times New Roman" panose="02020603050405020304" pitchFamily="18" charset="0"/>
                <a:cs typeface="Times New Roman" panose="02020603050405020304" pitchFamily="18" charset="0"/>
              </a:rPr>
              <a:t/>
            </a:r>
            <a:br>
              <a:rPr lang="ro-RO" sz="2800" b="1" i="1" dirty="0" smtClean="0">
                <a:latin typeface="Times New Roman" panose="02020603050405020304" pitchFamily="18" charset="0"/>
                <a:cs typeface="Times New Roman" panose="02020603050405020304" pitchFamily="18" charset="0"/>
              </a:rPr>
            </a:br>
            <a:r>
              <a:rPr lang="ro-RO" sz="2800" b="1" i="1" dirty="0" smtClean="0">
                <a:latin typeface="Times New Roman" panose="02020603050405020304" pitchFamily="18" charset="0"/>
                <a:cs typeface="Times New Roman" panose="02020603050405020304" pitchFamily="18" charset="0"/>
              </a:rPr>
              <a:t>Rezultate de succes ÎN  ANUL 2022 </a:t>
            </a:r>
            <a:br>
              <a:rPr lang="ro-RO" sz="2800" b="1" i="1" dirty="0" smtClean="0">
                <a:latin typeface="Times New Roman" panose="02020603050405020304" pitchFamily="18" charset="0"/>
                <a:cs typeface="Times New Roman" panose="02020603050405020304" pitchFamily="18" charset="0"/>
              </a:rPr>
            </a:br>
            <a:endParaRPr lang="ro-RO" sz="2800" b="1" i="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79" y="1638578"/>
            <a:ext cx="6666807" cy="5127981"/>
          </a:xfrm>
          <a:prstGeom prst="rect">
            <a:avLst/>
          </a:prstGeom>
        </p:spPr>
      </p:pic>
    </p:spTree>
    <p:extLst>
      <p:ext uri="{BB962C8B-B14F-4D97-AF65-F5344CB8AC3E}">
        <p14:creationId xmlns:p14="http://schemas.microsoft.com/office/powerpoint/2010/main" val="2120812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8384" y="136435"/>
            <a:ext cx="11579191" cy="2746906"/>
          </a:xfrm>
          <a:prstGeom prst="rect">
            <a:avLst/>
          </a:prstGeom>
        </p:spPr>
        <p:txBody>
          <a:bodyPr wrap="square">
            <a:spAutoFit/>
          </a:bodyPr>
          <a:lstStyle/>
          <a:p>
            <a:pPr marL="201930" marR="765175" algn="ctr">
              <a:lnSpc>
                <a:spcPct val="115000"/>
              </a:lnSpc>
              <a:spcAft>
                <a:spcPts val="0"/>
              </a:spcAft>
              <a:tabLst>
                <a:tab pos="831850" algn="l"/>
              </a:tabLst>
            </a:pPr>
            <a:r>
              <a:rPr lang="ro-MD" b="1" dirty="0">
                <a:latin typeface="Times New Roman" panose="02020603050405020304" pitchFamily="18" charset="0"/>
                <a:ea typeface="Times New Roman" panose="02020603050405020304" pitchFamily="18" charset="0"/>
                <a:cs typeface="Times New Roman" panose="02020603050405020304" pitchFamily="18" charset="0"/>
              </a:rPr>
              <a:t>Factorii motivatori al satisfacției angajaților</a:t>
            </a:r>
            <a:r>
              <a:rPr lang="ro-MD"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201930" marR="765175" algn="ctr">
              <a:lnSpc>
                <a:spcPct val="115000"/>
              </a:lnSpc>
              <a:spcAft>
                <a:spcPts val="0"/>
              </a:spcAft>
              <a:tabLst>
                <a:tab pos="831850" algn="l"/>
              </a:tabLst>
            </a:pP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marL="201930" marR="765175" algn="just">
              <a:lnSpc>
                <a:spcPct val="115000"/>
              </a:lnSpc>
              <a:spcAft>
                <a:spcPts val="0"/>
              </a:spcAft>
              <a:tabLst>
                <a:tab pos="831850" algn="l"/>
              </a:tabLst>
            </a:pPr>
            <a:r>
              <a:rPr lang="ro-MD"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M</a:t>
            </a:r>
            <a:r>
              <a:rPr lang="ro-RO" sz="1600" dirty="0">
                <a:latin typeface="Times New Roman" panose="02020603050405020304" pitchFamily="18" charset="0"/>
                <a:cs typeface="Times New Roman" panose="02020603050405020304" pitchFamily="18" charset="0"/>
              </a:rPr>
              <a:t>ediul de lucru</a:t>
            </a:r>
            <a:r>
              <a:rPr lang="en-US" sz="1600" dirty="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relațiil</a:t>
            </a:r>
            <a:r>
              <a:rPr lang="en-US" sz="1600" dirty="0">
                <a:latin typeface="Times New Roman" panose="02020603050405020304" pitchFamily="18" charset="0"/>
                <a:cs typeface="Times New Roman" panose="02020603050405020304" pitchFamily="18" charset="0"/>
              </a:rPr>
              <a:t>e </a:t>
            </a:r>
            <a:r>
              <a:rPr lang="ro-RO" sz="1600" dirty="0">
                <a:latin typeface="Times New Roman" panose="02020603050405020304" pitchFamily="18" charset="0"/>
                <a:cs typeface="Times New Roman" panose="02020603050405020304" pitchFamily="18" charset="0"/>
              </a:rPr>
              <a:t>dintre angajați și conducerea instanței de judecată</a:t>
            </a:r>
            <a:r>
              <a:rPr lang="en-US" sz="1600" dirty="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au un impact direct asupra performanței instanței de judecată. </a:t>
            </a:r>
          </a:p>
          <a:p>
            <a:pPr marL="201930" marR="765175" algn="just">
              <a:lnSpc>
                <a:spcPct val="115000"/>
              </a:lnSpc>
              <a:spcAft>
                <a:spcPts val="0"/>
              </a:spcAft>
              <a:tabLst>
                <a:tab pos="831850" algn="l"/>
              </a:tabLst>
            </a:pPr>
            <a:r>
              <a:rPr lang="ro-RO" sz="1600" dirty="0" smtClean="0">
                <a:latin typeface="Times New Roman" panose="02020603050405020304" pitchFamily="18" charset="0"/>
                <a:cs typeface="Times New Roman" panose="02020603050405020304" pitchFamily="18" charset="0"/>
              </a:rPr>
              <a:t>	Sondajul </a:t>
            </a:r>
            <a:r>
              <a:rPr lang="ro-RO" sz="1600" dirty="0">
                <a:latin typeface="Times New Roman" panose="02020603050405020304" pitchFamily="18" charset="0"/>
                <a:cs typeface="Times New Roman" panose="02020603050405020304" pitchFamily="18" charset="0"/>
              </a:rPr>
              <a:t>s-a desfășurat </a:t>
            </a:r>
            <a:r>
              <a:rPr lang="ro-RO" sz="1600" dirty="0" smtClean="0">
                <a:latin typeface="Times New Roman" panose="02020603050405020304" pitchFamily="18" charset="0"/>
                <a:cs typeface="Times New Roman" panose="02020603050405020304" pitchFamily="18" charset="0"/>
              </a:rPr>
              <a:t>online iar chestionarul </a:t>
            </a:r>
            <a:r>
              <a:rPr lang="ro-RO" sz="1600" dirty="0">
                <a:latin typeface="Times New Roman" panose="02020603050405020304" pitchFamily="18" charset="0"/>
                <a:cs typeface="Times New Roman" panose="02020603050405020304" pitchFamily="18" charset="0"/>
              </a:rPr>
              <a:t>sondajului a inclus 27 întrebări la care angajații instanței au dat un răspuns</a:t>
            </a:r>
            <a:r>
              <a:rPr lang="ro-RO" sz="1600" dirty="0" smtClean="0">
                <a:latin typeface="Times New Roman" panose="02020603050405020304" pitchFamily="18" charset="0"/>
                <a:cs typeface="Times New Roman" panose="02020603050405020304" pitchFamily="18" charset="0"/>
              </a:rPr>
              <a:t>.</a:t>
            </a:r>
          </a:p>
          <a:p>
            <a:pPr marL="201930" marR="765175" algn="just">
              <a:lnSpc>
                <a:spcPct val="115000"/>
              </a:lnSpc>
              <a:tabLst>
                <a:tab pos="831850" algn="l"/>
              </a:tabLst>
            </a:pPr>
            <a:r>
              <a:rPr lang="ro-RO" sz="1600" dirty="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Analiza rezultatelor </a:t>
            </a:r>
            <a:r>
              <a:rPr lang="ro-RO" sz="1600" dirty="0" smtClean="0">
                <a:latin typeface="Times New Roman" panose="02020603050405020304" pitchFamily="18" charset="0"/>
                <a:cs typeface="Times New Roman" panose="02020603050405020304" pitchFamily="18" charset="0"/>
              </a:rPr>
              <a:t>sondajului ne indică că majoritatea angajaților sunt motivați prin munca interesantă și responsabilitate sporită. Totuși rezultatul sondajului ne indică și faptul că sunt și angajați (</a:t>
            </a:r>
            <a:r>
              <a:rPr lang="ro-MD" sz="1600" b="1" dirty="0">
                <a:latin typeface="Times New Roman" panose="02020603050405020304" pitchFamily="18" charset="0"/>
                <a:cs typeface="Times New Roman" panose="02020603050405020304" pitchFamily="18" charset="0"/>
              </a:rPr>
              <a:t>0,6% din 5,0</a:t>
            </a:r>
            <a:r>
              <a:rPr lang="ro-MD" sz="1600" b="1" dirty="0" smtClean="0">
                <a:latin typeface="Times New Roman" panose="02020603050405020304" pitchFamily="18" charset="0"/>
                <a:cs typeface="Times New Roman" panose="02020603050405020304" pitchFamily="18" charset="0"/>
              </a:rPr>
              <a:t>%</a:t>
            </a:r>
            <a:r>
              <a:rPr lang="ro-RO" sz="1600" dirty="0" smtClean="0">
                <a:latin typeface="Times New Roman" panose="02020603050405020304" pitchFamily="18" charset="0"/>
                <a:cs typeface="Times New Roman" panose="02020603050405020304" pitchFamily="18" charset="0"/>
              </a:rPr>
              <a:t>) care și-au </a:t>
            </a:r>
            <a:r>
              <a:rPr lang="ro-RO" sz="1600" dirty="0" smtClean="0">
                <a:latin typeface="Times New Roman" panose="02020603050405020304" pitchFamily="18" charset="0"/>
                <a:cs typeface="Times New Roman" panose="02020603050405020304" pitchFamily="18" charset="0"/>
              </a:rPr>
              <a:t>manifestat </a:t>
            </a:r>
            <a:r>
              <a:rPr lang="ro-RO" sz="1600" dirty="0" smtClean="0">
                <a:latin typeface="Times New Roman" panose="02020603050405020304" pitchFamily="18" charset="0"/>
                <a:cs typeface="Times New Roman" panose="02020603050405020304" pitchFamily="18" charset="0"/>
              </a:rPr>
              <a:t>insatisfacția cu referire la cum sunt tratați, condițiile, mediul de lucru și relații interpersonale.</a:t>
            </a:r>
            <a:endParaRPr lang="ro-MD" sz="16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80205917"/>
              </p:ext>
            </p:extLst>
          </p:nvPr>
        </p:nvGraphicFramePr>
        <p:xfrm>
          <a:off x="1011007" y="3204520"/>
          <a:ext cx="4871258" cy="3470425"/>
        </p:xfrm>
        <a:graphic>
          <a:graphicData uri="http://schemas.openxmlformats.org/drawingml/2006/table">
            <a:tbl>
              <a:tblPr>
                <a:tableStyleId>{5C22544A-7EE6-4342-B048-85BDC9FD1C3A}</a:tableStyleId>
              </a:tblPr>
              <a:tblGrid>
                <a:gridCol w="1929563">
                  <a:extLst>
                    <a:ext uri="{9D8B030D-6E8A-4147-A177-3AD203B41FA5}">
                      <a16:colId xmlns:a16="http://schemas.microsoft.com/office/drawing/2014/main" xmlns="" val="20000"/>
                    </a:ext>
                  </a:extLst>
                </a:gridCol>
                <a:gridCol w="2941695">
                  <a:extLst>
                    <a:ext uri="{9D8B030D-6E8A-4147-A177-3AD203B41FA5}">
                      <a16:colId xmlns:a16="http://schemas.microsoft.com/office/drawing/2014/main" xmlns="" val="20001"/>
                    </a:ext>
                  </a:extLst>
                </a:gridCol>
              </a:tblGrid>
              <a:tr h="815617">
                <a:tc gridSpan="2">
                  <a:txBody>
                    <a:bodyPr/>
                    <a:lstStyle/>
                    <a:p>
                      <a:pPr algn="ctr">
                        <a:lnSpc>
                          <a:spcPct val="115000"/>
                        </a:lnSpc>
                        <a:spcAft>
                          <a:spcPts val="0"/>
                        </a:spcAft>
                      </a:pPr>
                      <a:r>
                        <a:rPr lang="ro-MD" sz="1200" b="1" noProof="0" dirty="0" smtClean="0">
                          <a:solidFill>
                            <a:schemeClr val="tx1"/>
                          </a:solidFill>
                          <a:effectLst/>
                          <a:latin typeface="Times New Roman" panose="02020603050405020304" pitchFamily="18" charset="0"/>
                          <a:cs typeface="Times New Roman" panose="02020603050405020304" pitchFamily="18" charset="0"/>
                        </a:rPr>
                        <a:t>Satisfac</a:t>
                      </a:r>
                      <a:r>
                        <a:rPr lang="ro-MD" sz="1200" b="1" dirty="0" smtClean="0">
                          <a:solidFill>
                            <a:schemeClr val="tx1"/>
                          </a:solidFill>
                          <a:effectLst/>
                          <a:latin typeface="Times New Roman" panose="02020603050405020304" pitchFamily="18" charset="0"/>
                          <a:cs typeface="Times New Roman" panose="02020603050405020304" pitchFamily="18" charset="0"/>
                        </a:rPr>
                        <a:t>ț</a:t>
                      </a:r>
                      <a:r>
                        <a:rPr lang="ro-MD" sz="1200" b="1" noProof="0" dirty="0" smtClean="0">
                          <a:solidFill>
                            <a:schemeClr val="tx1"/>
                          </a:solidFill>
                          <a:effectLst/>
                          <a:latin typeface="Times New Roman" panose="02020603050405020304" pitchFamily="18" charset="0"/>
                          <a:cs typeface="Times New Roman" panose="02020603050405020304" pitchFamily="18" charset="0"/>
                        </a:rPr>
                        <a:t>ia</a:t>
                      </a:r>
                      <a:r>
                        <a:rPr lang="en-US" sz="1200" b="1" dirty="0" smtClean="0">
                          <a:solidFill>
                            <a:schemeClr val="tx1"/>
                          </a:solidFill>
                          <a:effectLst/>
                          <a:latin typeface="Times New Roman" panose="02020603050405020304" pitchFamily="18" charset="0"/>
                          <a:cs typeface="Times New Roman" panose="02020603050405020304" pitchFamily="18" charset="0"/>
                        </a:rPr>
                        <a:t> </a:t>
                      </a:r>
                      <a:r>
                        <a:rPr lang="ro-MD" sz="1200" b="1" noProof="0" dirty="0" smtClean="0">
                          <a:solidFill>
                            <a:schemeClr val="tx1"/>
                          </a:solidFill>
                          <a:effectLst/>
                          <a:latin typeface="Times New Roman" panose="02020603050405020304" pitchFamily="18" charset="0"/>
                          <a:cs typeface="Times New Roman" panose="02020603050405020304" pitchFamily="18" charset="0"/>
                        </a:rPr>
                        <a:t>este</a:t>
                      </a:r>
                      <a:r>
                        <a:rPr lang="en-US" sz="1200" b="1" dirty="0" smtClean="0">
                          <a:solidFill>
                            <a:schemeClr val="tx1"/>
                          </a:solidFill>
                          <a:effectLst/>
                          <a:latin typeface="Times New Roman" panose="02020603050405020304" pitchFamily="18" charset="0"/>
                          <a:cs typeface="Times New Roman" panose="02020603050405020304" pitchFamily="18" charset="0"/>
                        </a:rPr>
                        <a:t> </a:t>
                      </a:r>
                      <a:r>
                        <a:rPr lang="ro-MD" sz="1200" b="1" noProof="0" dirty="0" smtClean="0">
                          <a:solidFill>
                            <a:schemeClr val="tx1"/>
                          </a:solidFill>
                          <a:effectLst/>
                          <a:latin typeface="Times New Roman" panose="02020603050405020304" pitchFamily="18" charset="0"/>
                          <a:cs typeface="Times New Roman" panose="02020603050405020304" pitchFamily="18" charset="0"/>
                        </a:rPr>
                        <a:t>legat</a:t>
                      </a:r>
                      <a:r>
                        <a:rPr lang="ro-MD" sz="1200" b="1" dirty="0" smtClean="0">
                          <a:solidFill>
                            <a:schemeClr val="tx1"/>
                          </a:solidFill>
                          <a:effectLst/>
                          <a:latin typeface="Times New Roman" panose="02020603050405020304" pitchFamily="18" charset="0"/>
                          <a:cs typeface="Times New Roman" panose="02020603050405020304" pitchFamily="18" charset="0"/>
                        </a:rPr>
                        <a:t>ă</a:t>
                      </a:r>
                      <a:r>
                        <a:rPr lang="en-US" sz="1200" b="1" dirty="0" smtClean="0">
                          <a:solidFill>
                            <a:schemeClr val="tx1"/>
                          </a:solidFill>
                          <a:effectLst/>
                          <a:latin typeface="Times New Roman" panose="02020603050405020304" pitchFamily="18" charset="0"/>
                          <a:cs typeface="Times New Roman" panose="02020603050405020304" pitchFamily="18" charset="0"/>
                        </a:rPr>
                        <a:t> </a:t>
                      </a:r>
                      <a:r>
                        <a:rPr lang="en-US" sz="1200" b="1" dirty="0" smtClean="0">
                          <a:solidFill>
                            <a:schemeClr val="tx1"/>
                          </a:solidFill>
                          <a:effectLst/>
                          <a:latin typeface="Times New Roman" panose="02020603050405020304" pitchFamily="18" charset="0"/>
                          <a:cs typeface="Times New Roman" panose="02020603050405020304" pitchFamily="18" charset="0"/>
                        </a:rPr>
                        <a:t>direct </a:t>
                      </a:r>
                      <a:r>
                        <a:rPr lang="ro-MD" sz="1200" b="1" dirty="0" smtClean="0">
                          <a:solidFill>
                            <a:schemeClr val="tx1"/>
                          </a:solidFill>
                          <a:effectLst/>
                          <a:latin typeface="Times New Roman" panose="02020603050405020304" pitchFamily="18" charset="0"/>
                          <a:cs typeface="Times New Roman" panose="02020603050405020304" pitchFamily="18" charset="0"/>
                        </a:rPr>
                        <a:t>de realizare,</a:t>
                      </a:r>
                      <a:r>
                        <a:rPr lang="ro-MD" sz="1200" b="1" baseline="0" dirty="0" smtClean="0">
                          <a:solidFill>
                            <a:schemeClr val="tx1"/>
                          </a:solidFill>
                          <a:effectLst/>
                          <a:latin typeface="Times New Roman" panose="02020603050405020304" pitchFamily="18" charset="0"/>
                          <a:cs typeface="Times New Roman" panose="02020603050405020304" pitchFamily="18" charset="0"/>
                        </a:rPr>
                        <a:t> recunoaștere, muncă interesantă, responsabilitate sporită. Acești factori sunt motivatori .</a:t>
                      </a:r>
                      <a:endParaRPr lang="en-US" sz="1200" b="1" dirty="0" smtClean="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ro-MD" sz="1200" b="1" baseline="0" dirty="0" smtClean="0">
                          <a:solidFill>
                            <a:schemeClr val="tx1"/>
                          </a:solidFill>
                          <a:effectLst/>
                          <a:latin typeface="Times New Roman" panose="02020603050405020304" pitchFamily="18" charset="0"/>
                          <a:cs typeface="Times New Roman" panose="02020603050405020304" pitchFamily="18" charset="0"/>
                        </a:rPr>
                        <a:t>M</a:t>
                      </a:r>
                      <a:r>
                        <a:rPr lang="ro-MD" sz="1200" b="1" dirty="0" smtClean="0">
                          <a:solidFill>
                            <a:schemeClr val="tx1"/>
                          </a:solidFill>
                          <a:effectLst/>
                          <a:latin typeface="Times New Roman" panose="02020603050405020304" pitchFamily="18" charset="0"/>
                          <a:cs typeface="Times New Roman" panose="02020603050405020304" pitchFamily="18" charset="0"/>
                        </a:rPr>
                        <a:t>edia scorurului satisfacției angajaților</a:t>
                      </a:r>
                      <a:r>
                        <a:rPr lang="ro-MD" sz="1200" b="1" baseline="0" dirty="0" smtClean="0">
                          <a:solidFill>
                            <a:schemeClr val="tx1"/>
                          </a:solidFill>
                          <a:effectLst/>
                          <a:latin typeface="Times New Roman" panose="02020603050405020304" pitchFamily="18" charset="0"/>
                          <a:cs typeface="Times New Roman" panose="02020603050405020304" pitchFamily="18" charset="0"/>
                        </a:rPr>
                        <a:t> conform datelor ne indică :</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hMerge="1">
                  <a:txBody>
                    <a:bodyPr/>
                    <a:lstStyle/>
                    <a:p>
                      <a:endParaRPr lang="ru-RU"/>
                    </a:p>
                  </a:txBody>
                  <a:tcPr/>
                </a:tc>
                <a:extLst>
                  <a:ext uri="{0D108BD9-81ED-4DB2-BD59-A6C34878D82A}">
                    <a16:rowId xmlns:a16="http://schemas.microsoft.com/office/drawing/2014/main" xmlns="" val="10000"/>
                  </a:ext>
                </a:extLst>
              </a:tr>
              <a:tr h="754445">
                <a:tc>
                  <a:txBody>
                    <a:bodyPr/>
                    <a:lstStyle/>
                    <a:p>
                      <a:pPr>
                        <a:lnSpc>
                          <a:spcPct val="115000"/>
                        </a:lnSpc>
                        <a:spcAft>
                          <a:spcPts val="0"/>
                        </a:spcAft>
                      </a:pPr>
                      <a:r>
                        <a:rPr lang="ro-MD" sz="1100" b="1" dirty="0">
                          <a:solidFill>
                            <a:schemeClr val="tx1"/>
                          </a:solidFill>
                          <a:effectLst/>
                          <a:latin typeface="Times New Roman" panose="02020603050405020304" pitchFamily="18" charset="0"/>
                          <a:cs typeface="Times New Roman" panose="02020603050405020304" pitchFamily="18" charset="0"/>
                        </a:rPr>
                        <a:t> </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a:txBody>
                    <a:bodyPr/>
                    <a:lstStyle/>
                    <a:p>
                      <a:pPr>
                        <a:lnSpc>
                          <a:spcPct val="115000"/>
                        </a:lnSpc>
                        <a:spcAft>
                          <a:spcPts val="0"/>
                        </a:spcAft>
                      </a:pPr>
                      <a:endParaRPr lang="ro-MD" sz="1100" b="1" dirty="0" smtClean="0">
                        <a:solidFill>
                          <a:schemeClr val="tx1"/>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o-MD" sz="1100" b="1" dirty="0" smtClean="0">
                          <a:solidFill>
                            <a:schemeClr val="tx1"/>
                          </a:solidFill>
                          <a:effectLst/>
                          <a:latin typeface="Times New Roman" panose="02020603050405020304" pitchFamily="18" charset="0"/>
                          <a:cs typeface="Times New Roman" panose="02020603050405020304" pitchFamily="18" charset="0"/>
                        </a:rPr>
                        <a:t>Realizarea</a:t>
                      </a:r>
                      <a:r>
                        <a:rPr lang="ro-MD" sz="1100" b="1" baseline="0" dirty="0" smtClean="0">
                          <a:solidFill>
                            <a:schemeClr val="tx1"/>
                          </a:solidFill>
                          <a:effectLst/>
                          <a:latin typeface="Times New Roman" panose="02020603050405020304" pitchFamily="18" charset="0"/>
                          <a:cs typeface="Times New Roman" panose="02020603050405020304" pitchFamily="18" charset="0"/>
                        </a:rPr>
                        <a:t>  -  </a:t>
                      </a:r>
                      <a:r>
                        <a:rPr lang="ro-MD" sz="1100" b="1" dirty="0" smtClean="0">
                          <a:solidFill>
                            <a:schemeClr val="tx1"/>
                          </a:solidFill>
                          <a:effectLst/>
                          <a:latin typeface="Times New Roman" panose="02020603050405020304" pitchFamily="18" charset="0"/>
                          <a:cs typeface="Times New Roman" panose="02020603050405020304" pitchFamily="18" charset="0"/>
                        </a:rPr>
                        <a:t>4,5 % din angajați cunosc ce se așteaptă de la ei, sunt informați despre performanța și rezultatele muncii lor.</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extLst>
                  <a:ext uri="{0D108BD9-81ED-4DB2-BD59-A6C34878D82A}">
                    <a16:rowId xmlns:a16="http://schemas.microsoft.com/office/drawing/2014/main" xmlns="" val="10001"/>
                  </a:ext>
                </a:extLst>
              </a:tr>
              <a:tr h="754445">
                <a:tc>
                  <a:txBody>
                    <a:bodyPr/>
                    <a:lstStyle/>
                    <a:p>
                      <a:pPr>
                        <a:lnSpc>
                          <a:spcPct val="115000"/>
                        </a:lnSpc>
                        <a:spcAft>
                          <a:spcPts val="0"/>
                        </a:spcAft>
                      </a:pPr>
                      <a:r>
                        <a:rPr lang="ro-MD" sz="1100" b="1" dirty="0">
                          <a:solidFill>
                            <a:schemeClr val="tx1"/>
                          </a:solidFill>
                          <a:effectLst/>
                          <a:latin typeface="Times New Roman" panose="02020603050405020304" pitchFamily="18" charset="0"/>
                          <a:cs typeface="Times New Roman" panose="02020603050405020304" pitchFamily="18" charset="0"/>
                        </a:rPr>
                        <a:t>Satisfacția    </a:t>
                      </a:r>
                      <a:r>
                        <a:rPr lang="ro-MD" sz="1100" b="1" dirty="0" smtClean="0">
                          <a:solidFill>
                            <a:schemeClr val="tx1"/>
                          </a:solidFill>
                          <a:effectLst/>
                          <a:latin typeface="Times New Roman" panose="02020603050405020304" pitchFamily="18" charset="0"/>
                          <a:cs typeface="Times New Roman" panose="02020603050405020304" pitchFamily="18" charset="0"/>
                        </a:rPr>
                        <a:t>4,4 % din 5,0%</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a:txBody>
                    <a:bodyPr/>
                    <a:lstStyle/>
                    <a:p>
                      <a:pPr>
                        <a:lnSpc>
                          <a:spcPct val="115000"/>
                        </a:lnSpc>
                        <a:spcAft>
                          <a:spcPts val="0"/>
                        </a:spcAft>
                      </a:pPr>
                      <a:r>
                        <a:rPr lang="ro-MD" sz="1100" b="1" dirty="0" smtClean="0">
                          <a:solidFill>
                            <a:schemeClr val="tx1"/>
                          </a:solidFill>
                          <a:effectLst/>
                          <a:latin typeface="Times New Roman" panose="02020603050405020304" pitchFamily="18" charset="0"/>
                          <a:cs typeface="Times New Roman" panose="02020603050405020304" pitchFamily="18" charset="0"/>
                        </a:rPr>
                        <a:t>Munca</a:t>
                      </a:r>
                      <a:r>
                        <a:rPr lang="ro-MD" sz="1100" b="1" baseline="0" dirty="0">
                          <a:solidFill>
                            <a:schemeClr val="tx1"/>
                          </a:solidFill>
                          <a:effectLst/>
                          <a:latin typeface="Times New Roman" panose="02020603050405020304" pitchFamily="18" charset="0"/>
                          <a:cs typeface="Times New Roman" panose="02020603050405020304" pitchFamily="18" charset="0"/>
                        </a:rPr>
                        <a:t> </a:t>
                      </a:r>
                      <a:r>
                        <a:rPr lang="ro-MD" sz="1100" b="1" baseline="0" dirty="0" smtClean="0">
                          <a:solidFill>
                            <a:schemeClr val="tx1"/>
                          </a:solidFill>
                          <a:effectLst/>
                          <a:latin typeface="Times New Roman" panose="02020603050405020304" pitchFamily="18" charset="0"/>
                          <a:cs typeface="Times New Roman" panose="02020603050405020304" pitchFamily="18" charset="0"/>
                        </a:rPr>
                        <a:t>  -  </a:t>
                      </a:r>
                      <a:r>
                        <a:rPr lang="ro-MD" sz="1100" b="1" dirty="0" smtClean="0">
                          <a:solidFill>
                            <a:schemeClr val="tx1"/>
                          </a:solidFill>
                          <a:effectLst/>
                          <a:latin typeface="Times New Roman" panose="02020603050405020304" pitchFamily="18" charset="0"/>
                          <a:cs typeface="Times New Roman" panose="02020603050405020304" pitchFamily="18" charset="0"/>
                        </a:rPr>
                        <a:t>4,5 % din angajați cunosc că munca pe care o fac este importantă și că sarcinile pe care le îndeplinesc contribuie substanțial la scopul comun.</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extLst>
                  <a:ext uri="{0D108BD9-81ED-4DB2-BD59-A6C34878D82A}">
                    <a16:rowId xmlns:a16="http://schemas.microsoft.com/office/drawing/2014/main" xmlns="" val="10002"/>
                  </a:ext>
                </a:extLst>
              </a:tr>
              <a:tr h="935069">
                <a:tc>
                  <a:txBody>
                    <a:bodyPr/>
                    <a:lstStyle/>
                    <a:p>
                      <a:pPr>
                        <a:lnSpc>
                          <a:spcPct val="115000"/>
                        </a:lnSpc>
                        <a:spcAft>
                          <a:spcPts val="0"/>
                        </a:spcAft>
                      </a:pPr>
                      <a:r>
                        <a:rPr lang="ro-MD" sz="1100" b="1">
                          <a:solidFill>
                            <a:schemeClr val="tx1"/>
                          </a:solidFill>
                          <a:effectLst/>
                          <a:latin typeface="Times New Roman" panose="02020603050405020304" pitchFamily="18" charset="0"/>
                          <a:cs typeface="Times New Roman" panose="02020603050405020304" pitchFamily="18" charset="0"/>
                        </a:rPr>
                        <a:t> </a:t>
                      </a:r>
                      <a:endParaRPr lang="ru-RU" sz="11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a:txBody>
                    <a:bodyPr/>
                    <a:lstStyle/>
                    <a:p>
                      <a:pPr>
                        <a:lnSpc>
                          <a:spcPct val="115000"/>
                        </a:lnSpc>
                        <a:spcAft>
                          <a:spcPts val="0"/>
                        </a:spcAft>
                      </a:pPr>
                      <a:r>
                        <a:rPr lang="ro-MD" sz="1100" b="1" dirty="0" smtClean="0">
                          <a:solidFill>
                            <a:schemeClr val="tx1"/>
                          </a:solidFill>
                          <a:effectLst/>
                          <a:latin typeface="Times New Roman" panose="02020603050405020304" pitchFamily="18" charset="0"/>
                          <a:cs typeface="Times New Roman" panose="02020603050405020304" pitchFamily="18" charset="0"/>
                        </a:rPr>
                        <a:t>Responsabilitatea</a:t>
                      </a:r>
                      <a:r>
                        <a:rPr lang="ro-MD" sz="1100" b="1" baseline="0" dirty="0">
                          <a:solidFill>
                            <a:schemeClr val="tx1"/>
                          </a:solidFill>
                          <a:effectLst/>
                          <a:latin typeface="Times New Roman" panose="02020603050405020304" pitchFamily="18" charset="0"/>
                          <a:cs typeface="Times New Roman" panose="02020603050405020304" pitchFamily="18" charset="0"/>
                        </a:rPr>
                        <a:t> </a:t>
                      </a:r>
                      <a:r>
                        <a:rPr lang="ro-MD" sz="1100" b="1" baseline="0" dirty="0" smtClean="0">
                          <a:solidFill>
                            <a:schemeClr val="tx1"/>
                          </a:solidFill>
                          <a:effectLst/>
                          <a:latin typeface="Times New Roman" panose="02020603050405020304" pitchFamily="18" charset="0"/>
                          <a:cs typeface="Times New Roman" panose="02020603050405020304" pitchFamily="18" charset="0"/>
                        </a:rPr>
                        <a:t>-   </a:t>
                      </a:r>
                      <a:r>
                        <a:rPr lang="ro-MD" sz="1100" b="1" dirty="0" smtClean="0">
                          <a:solidFill>
                            <a:schemeClr val="tx1"/>
                          </a:solidFill>
                          <a:effectLst/>
                          <a:latin typeface="Times New Roman" panose="02020603050405020304" pitchFamily="18" charset="0"/>
                          <a:cs typeface="Times New Roman" panose="02020603050405020304" pitchFamily="18" charset="0"/>
                        </a:rPr>
                        <a:t>4,1 % din angajați  consideră că sunt liberi la exercitarea</a:t>
                      </a:r>
                      <a:r>
                        <a:rPr lang="ro-MD" sz="1100" b="1" baseline="0" dirty="0" smtClean="0">
                          <a:solidFill>
                            <a:schemeClr val="tx1"/>
                          </a:solidFill>
                          <a:effectLst/>
                          <a:latin typeface="Times New Roman" panose="02020603050405020304" pitchFamily="18" charset="0"/>
                          <a:cs typeface="Times New Roman" panose="02020603050405020304" pitchFamily="18" charset="0"/>
                        </a:rPr>
                        <a:t> atribuțiilor de serviciu, sunt susținuți ți încurajați să-și dezvolte abilitățile la locul de muncă. </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extLst>
                  <a:ext uri="{0D108BD9-81ED-4DB2-BD59-A6C34878D82A}">
                    <a16:rowId xmlns:a16="http://schemas.microsoft.com/office/drawing/2014/main" xmlns="" val="10003"/>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017234709"/>
              </p:ext>
            </p:extLst>
          </p:nvPr>
        </p:nvGraphicFramePr>
        <p:xfrm>
          <a:off x="6474941" y="3204520"/>
          <a:ext cx="4730615" cy="3470425"/>
        </p:xfrm>
        <a:graphic>
          <a:graphicData uri="http://schemas.openxmlformats.org/drawingml/2006/table">
            <a:tbl>
              <a:tblPr>
                <a:tableStyleId>{5C22544A-7EE6-4342-B048-85BDC9FD1C3A}</a:tableStyleId>
              </a:tblPr>
              <a:tblGrid>
                <a:gridCol w="1909396">
                  <a:extLst>
                    <a:ext uri="{9D8B030D-6E8A-4147-A177-3AD203B41FA5}">
                      <a16:colId xmlns:a16="http://schemas.microsoft.com/office/drawing/2014/main" xmlns="" val="20000"/>
                    </a:ext>
                  </a:extLst>
                </a:gridCol>
                <a:gridCol w="2821219">
                  <a:extLst>
                    <a:ext uri="{9D8B030D-6E8A-4147-A177-3AD203B41FA5}">
                      <a16:colId xmlns:a16="http://schemas.microsoft.com/office/drawing/2014/main" xmlns="" val="20001"/>
                    </a:ext>
                  </a:extLst>
                </a:gridCol>
              </a:tblGrid>
              <a:tr h="1305842">
                <a:tc gridSpan="2">
                  <a:txBody>
                    <a:bodyPr/>
                    <a:lstStyle/>
                    <a:p>
                      <a:pPr algn="ctr">
                        <a:lnSpc>
                          <a:spcPct val="115000"/>
                        </a:lnSpc>
                        <a:spcAft>
                          <a:spcPts val="0"/>
                        </a:spcAft>
                      </a:pPr>
                      <a:r>
                        <a:rPr lang="ro-MD" sz="1200" b="1" dirty="0" smtClean="0">
                          <a:solidFill>
                            <a:schemeClr val="tx1"/>
                          </a:solidFill>
                          <a:effectLst/>
                          <a:latin typeface="Times New Roman" panose="02020603050405020304" pitchFamily="18" charset="0"/>
                          <a:cs typeface="Times New Roman" panose="02020603050405020304" pitchFamily="18" charset="0"/>
                        </a:rPr>
                        <a:t>Insatisfacția este legată de politici și practici percepute</a:t>
                      </a:r>
                      <a:r>
                        <a:rPr lang="ro-MD" sz="1200" b="1" baseline="0" dirty="0" smtClean="0">
                          <a:solidFill>
                            <a:schemeClr val="tx1"/>
                          </a:solidFill>
                          <a:effectLst/>
                          <a:latin typeface="Times New Roman" panose="02020603050405020304" pitchFamily="18" charset="0"/>
                          <a:cs typeface="Times New Roman" panose="02020603050405020304" pitchFamily="18" charset="0"/>
                        </a:rPr>
                        <a:t> ca fiind inechitabile, conducători incompetenți și inechitabili, relații interpersonale rele, condiții de muncă neplăcute, salarii percepute ca fiind inechitabile și nesiguranța la locul de muncă.</a:t>
                      </a:r>
                      <a:endParaRPr lang="ro-MD" sz="1200" b="1" dirty="0" smtClean="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ro-MD" sz="1200" b="1" baseline="0" dirty="0" smtClean="0">
                          <a:solidFill>
                            <a:schemeClr val="tx1"/>
                          </a:solidFill>
                          <a:effectLst/>
                          <a:latin typeface="Times New Roman" panose="02020603050405020304" pitchFamily="18" charset="0"/>
                          <a:cs typeface="Times New Roman" panose="02020603050405020304" pitchFamily="18" charset="0"/>
                        </a:rPr>
                        <a:t>M</a:t>
                      </a:r>
                      <a:r>
                        <a:rPr lang="ro-MD" sz="1200" b="1" dirty="0" smtClean="0">
                          <a:solidFill>
                            <a:schemeClr val="tx1"/>
                          </a:solidFill>
                          <a:effectLst/>
                          <a:latin typeface="Times New Roman" panose="02020603050405020304" pitchFamily="18" charset="0"/>
                          <a:cs typeface="Times New Roman" panose="02020603050405020304" pitchFamily="18" charset="0"/>
                        </a:rPr>
                        <a:t>edia scorurului insatisfacției angajaților</a:t>
                      </a:r>
                      <a:r>
                        <a:rPr lang="ro-MD" sz="1200" b="1" baseline="0" dirty="0" smtClean="0">
                          <a:solidFill>
                            <a:schemeClr val="tx1"/>
                          </a:solidFill>
                          <a:effectLst/>
                          <a:latin typeface="Times New Roman" panose="02020603050405020304" pitchFamily="18" charset="0"/>
                          <a:cs typeface="Times New Roman" panose="02020603050405020304" pitchFamily="18" charset="0"/>
                        </a:rPr>
                        <a:t> conform datelor ne indică :</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hMerge="1">
                  <a:txBody>
                    <a:bodyPr/>
                    <a:lstStyle/>
                    <a:p>
                      <a:endParaRPr lang="ru-RU"/>
                    </a:p>
                  </a:txBody>
                  <a:tcPr/>
                </a:tc>
                <a:extLst>
                  <a:ext uri="{0D108BD9-81ED-4DB2-BD59-A6C34878D82A}">
                    <a16:rowId xmlns:a16="http://schemas.microsoft.com/office/drawing/2014/main" xmlns="" val="10000"/>
                  </a:ext>
                </a:extLst>
              </a:tr>
              <a:tr h="654538">
                <a:tc>
                  <a:txBody>
                    <a:bodyPr/>
                    <a:lstStyle/>
                    <a:p>
                      <a:pPr>
                        <a:lnSpc>
                          <a:spcPct val="115000"/>
                        </a:lnSpc>
                        <a:spcAft>
                          <a:spcPts val="0"/>
                        </a:spcAft>
                      </a:pPr>
                      <a:r>
                        <a:rPr lang="ro-MD" sz="1100" b="1" dirty="0">
                          <a:solidFill>
                            <a:schemeClr val="tx1"/>
                          </a:solidFill>
                          <a:effectLst/>
                          <a:latin typeface="Times New Roman" panose="02020603050405020304" pitchFamily="18" charset="0"/>
                          <a:cs typeface="Times New Roman" panose="02020603050405020304" pitchFamily="18" charset="0"/>
                        </a:rPr>
                        <a:t> </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a:txBody>
                    <a:bodyPr/>
                    <a:lstStyle/>
                    <a:p>
                      <a:pPr>
                        <a:lnSpc>
                          <a:spcPct val="115000"/>
                        </a:lnSpc>
                        <a:spcAft>
                          <a:spcPts val="0"/>
                        </a:spcAft>
                      </a:pPr>
                      <a:r>
                        <a:rPr lang="ro-MD" sz="1100" b="1" dirty="0">
                          <a:solidFill>
                            <a:schemeClr val="tx1"/>
                          </a:solidFill>
                          <a:effectLst/>
                          <a:latin typeface="Times New Roman" panose="02020603050405020304" pitchFamily="18" charset="0"/>
                          <a:cs typeface="Times New Roman" panose="02020603050405020304" pitchFamily="18" charset="0"/>
                        </a:rPr>
                        <a:t>Conducătorul și relația cu </a:t>
                      </a:r>
                      <a:r>
                        <a:rPr lang="ro-MD" sz="1100" b="1" dirty="0" smtClean="0">
                          <a:solidFill>
                            <a:schemeClr val="tx1"/>
                          </a:solidFill>
                          <a:effectLst/>
                          <a:latin typeface="Times New Roman" panose="02020603050405020304" pitchFamily="18" charset="0"/>
                          <a:cs typeface="Times New Roman" panose="02020603050405020304" pitchFamily="18" charset="0"/>
                        </a:rPr>
                        <a:t>acesta</a:t>
                      </a:r>
                      <a:r>
                        <a:rPr lang="ro-MD" sz="1100" b="1" baseline="0" dirty="0">
                          <a:solidFill>
                            <a:schemeClr val="tx1"/>
                          </a:solidFill>
                          <a:effectLst/>
                          <a:latin typeface="Times New Roman" panose="02020603050405020304" pitchFamily="18" charset="0"/>
                          <a:cs typeface="Times New Roman" panose="02020603050405020304" pitchFamily="18" charset="0"/>
                        </a:rPr>
                        <a:t> </a:t>
                      </a:r>
                      <a:r>
                        <a:rPr lang="ro-MD" sz="1100" b="1" baseline="0" dirty="0" smtClean="0">
                          <a:solidFill>
                            <a:schemeClr val="tx1"/>
                          </a:solidFill>
                          <a:effectLst/>
                          <a:latin typeface="Times New Roman" panose="02020603050405020304" pitchFamily="18" charset="0"/>
                          <a:cs typeface="Times New Roman" panose="02020603050405020304" pitchFamily="18" charset="0"/>
                        </a:rPr>
                        <a:t> -  </a:t>
                      </a:r>
                      <a:r>
                        <a:rPr lang="ro-MD" sz="1100" b="1" dirty="0" smtClean="0">
                          <a:solidFill>
                            <a:schemeClr val="tx1"/>
                          </a:solidFill>
                          <a:effectLst/>
                          <a:latin typeface="Times New Roman" panose="02020603050405020304" pitchFamily="18" charset="0"/>
                          <a:cs typeface="Times New Roman" panose="02020603050405020304" pitchFamily="18" charset="0"/>
                        </a:rPr>
                        <a:t>0,8 % din angajați consideră că  nu sunt tratați toți egal și cu respect.</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extLst>
                  <a:ext uri="{0D108BD9-81ED-4DB2-BD59-A6C34878D82A}">
                    <a16:rowId xmlns:a16="http://schemas.microsoft.com/office/drawing/2014/main" xmlns="" val="10001"/>
                  </a:ext>
                </a:extLst>
              </a:tr>
              <a:tr h="654538">
                <a:tc>
                  <a:txBody>
                    <a:bodyPr/>
                    <a:lstStyle/>
                    <a:p>
                      <a:pPr>
                        <a:lnSpc>
                          <a:spcPct val="115000"/>
                        </a:lnSpc>
                        <a:spcAft>
                          <a:spcPts val="0"/>
                        </a:spcAft>
                      </a:pPr>
                      <a:r>
                        <a:rPr lang="ro-MD" sz="1100" b="1" dirty="0">
                          <a:solidFill>
                            <a:schemeClr val="tx1"/>
                          </a:solidFill>
                          <a:effectLst/>
                          <a:latin typeface="Times New Roman" panose="02020603050405020304" pitchFamily="18" charset="0"/>
                          <a:cs typeface="Times New Roman" panose="02020603050405020304" pitchFamily="18" charset="0"/>
                        </a:rPr>
                        <a:t>Insatisfacția    </a:t>
                      </a:r>
                      <a:r>
                        <a:rPr lang="ro-MD" sz="1100" b="1" dirty="0" smtClean="0">
                          <a:solidFill>
                            <a:schemeClr val="tx1"/>
                          </a:solidFill>
                          <a:effectLst/>
                          <a:latin typeface="Times New Roman" panose="02020603050405020304" pitchFamily="18" charset="0"/>
                          <a:cs typeface="Times New Roman" panose="02020603050405020304" pitchFamily="18" charset="0"/>
                        </a:rPr>
                        <a:t>0,6% din 5,0%</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ro-MD" sz="1100" b="1" dirty="0">
                          <a:solidFill>
                            <a:schemeClr val="tx1"/>
                          </a:solidFill>
                          <a:effectLst/>
                          <a:latin typeface="Times New Roman" panose="02020603050405020304" pitchFamily="18" charset="0"/>
                          <a:cs typeface="Times New Roman" panose="02020603050405020304" pitchFamily="18" charset="0"/>
                        </a:rPr>
                        <a:t>Condiții de </a:t>
                      </a:r>
                      <a:r>
                        <a:rPr lang="ro-MD" sz="1100" b="1" dirty="0" smtClean="0">
                          <a:solidFill>
                            <a:schemeClr val="tx1"/>
                          </a:solidFill>
                          <a:effectLst/>
                          <a:latin typeface="Times New Roman" panose="02020603050405020304" pitchFamily="18" charset="0"/>
                          <a:cs typeface="Times New Roman" panose="02020603050405020304" pitchFamily="18" charset="0"/>
                        </a:rPr>
                        <a:t>munca</a:t>
                      </a:r>
                      <a:r>
                        <a:rPr lang="ro-MD" sz="1100" b="1" baseline="0" dirty="0">
                          <a:solidFill>
                            <a:schemeClr val="tx1"/>
                          </a:solidFill>
                          <a:effectLst/>
                          <a:latin typeface="Times New Roman" panose="02020603050405020304" pitchFamily="18" charset="0"/>
                          <a:cs typeface="Times New Roman" panose="02020603050405020304" pitchFamily="18" charset="0"/>
                        </a:rPr>
                        <a:t> </a:t>
                      </a:r>
                      <a:r>
                        <a:rPr lang="ro-MD" sz="1100" b="1" baseline="0" dirty="0" smtClean="0">
                          <a:solidFill>
                            <a:schemeClr val="tx1"/>
                          </a:solidFill>
                          <a:effectLst/>
                          <a:latin typeface="Times New Roman" panose="02020603050405020304" pitchFamily="18" charset="0"/>
                          <a:cs typeface="Times New Roman" panose="02020603050405020304" pitchFamily="18" charset="0"/>
                        </a:rPr>
                        <a:t>  - </a:t>
                      </a:r>
                      <a:r>
                        <a:rPr lang="ro-MD" sz="1100" b="1" dirty="0" smtClean="0">
                          <a:solidFill>
                            <a:schemeClr val="tx1"/>
                          </a:solidFill>
                          <a:effectLst/>
                          <a:latin typeface="Times New Roman" panose="02020603050405020304" pitchFamily="18" charset="0"/>
                          <a:cs typeface="Times New Roman" panose="02020603050405020304" pitchFamily="18" charset="0"/>
                        </a:rPr>
                        <a:t>0,5 % angajați consideră</a:t>
                      </a:r>
                      <a:r>
                        <a:rPr lang="ro-MD" sz="1100" b="1" baseline="0" dirty="0" smtClean="0">
                          <a:solidFill>
                            <a:schemeClr val="tx1"/>
                          </a:solidFill>
                          <a:effectLst/>
                          <a:latin typeface="Times New Roman" panose="02020603050405020304" pitchFamily="18" charset="0"/>
                          <a:cs typeface="Times New Roman" panose="02020603050405020304" pitchFamily="18" charset="0"/>
                        </a:rPr>
                        <a:t> că condițiile  și mediul de lucru nu permit să exercite atribuțiile eficient</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extLst>
                  <a:ext uri="{0D108BD9-81ED-4DB2-BD59-A6C34878D82A}">
                    <a16:rowId xmlns:a16="http://schemas.microsoft.com/office/drawing/2014/main" xmlns="" val="10002"/>
                  </a:ext>
                </a:extLst>
              </a:tr>
              <a:tr h="855507">
                <a:tc>
                  <a:txBody>
                    <a:bodyPr/>
                    <a:lstStyle/>
                    <a:p>
                      <a:pPr>
                        <a:lnSpc>
                          <a:spcPct val="115000"/>
                        </a:lnSpc>
                        <a:spcAft>
                          <a:spcPts val="0"/>
                        </a:spcAft>
                      </a:pPr>
                      <a:r>
                        <a:rPr lang="ro-MD" sz="1100" b="1">
                          <a:solidFill>
                            <a:schemeClr val="tx1"/>
                          </a:solidFill>
                          <a:effectLst/>
                          <a:latin typeface="Times New Roman" panose="02020603050405020304" pitchFamily="18" charset="0"/>
                          <a:cs typeface="Times New Roman" panose="02020603050405020304" pitchFamily="18" charset="0"/>
                        </a:rPr>
                        <a:t> </a:t>
                      </a:r>
                      <a:endParaRPr lang="ru-RU" sz="11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tc>
                  <a:txBody>
                    <a:bodyPr/>
                    <a:lstStyle/>
                    <a:p>
                      <a:pPr>
                        <a:lnSpc>
                          <a:spcPct val="115000"/>
                        </a:lnSpc>
                        <a:spcAft>
                          <a:spcPts val="0"/>
                        </a:spcAft>
                      </a:pPr>
                      <a:r>
                        <a:rPr lang="ro-MD" sz="1100" b="1" dirty="0">
                          <a:solidFill>
                            <a:schemeClr val="tx1"/>
                          </a:solidFill>
                          <a:effectLst/>
                          <a:latin typeface="Times New Roman" panose="02020603050405020304" pitchFamily="18" charset="0"/>
                          <a:cs typeface="Times New Roman" panose="02020603050405020304" pitchFamily="18" charset="0"/>
                        </a:rPr>
                        <a:t>Relații </a:t>
                      </a:r>
                      <a:r>
                        <a:rPr lang="ro-MD" sz="1100" b="1" dirty="0" smtClean="0">
                          <a:solidFill>
                            <a:schemeClr val="tx1"/>
                          </a:solidFill>
                          <a:effectLst/>
                          <a:latin typeface="Times New Roman" panose="02020603050405020304" pitchFamily="18" charset="0"/>
                          <a:cs typeface="Times New Roman" panose="02020603050405020304" pitchFamily="18" charset="0"/>
                        </a:rPr>
                        <a:t>interpersonal    0,4</a:t>
                      </a:r>
                      <a:r>
                        <a:rPr lang="ro-MD" sz="1100" b="1" baseline="0" dirty="0" smtClean="0">
                          <a:solidFill>
                            <a:schemeClr val="tx1"/>
                          </a:solidFill>
                          <a:effectLst/>
                          <a:latin typeface="Times New Roman" panose="02020603050405020304" pitchFamily="18" charset="0"/>
                          <a:cs typeface="Times New Roman" panose="02020603050405020304" pitchFamily="18" charset="0"/>
                        </a:rPr>
                        <a:t> % </a:t>
                      </a:r>
                      <a:r>
                        <a:rPr lang="ro-MD" sz="1100" b="1" dirty="0" smtClean="0">
                          <a:solidFill>
                            <a:schemeClr val="tx1"/>
                          </a:solidFill>
                          <a:effectLst/>
                          <a:latin typeface="Times New Roman" panose="02020603050405020304" pitchFamily="18" charset="0"/>
                          <a:cs typeface="Times New Roman" panose="02020603050405020304" pitchFamily="18" charset="0"/>
                        </a:rPr>
                        <a:t>angajați spun că dacă au nevoie de ajutor nu se pot baza pe persoanele cu care lucrează și nu cooperează între ei.</a:t>
                      </a:r>
                      <a:endParaRPr lang="ru-RU"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765" marR="24765" marT="24765" marB="24765">
                    <a:solidFill>
                      <a:schemeClr val="accent1">
                        <a:lumMod val="75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97204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365760" y="1539602"/>
            <a:ext cx="11330246" cy="2005943"/>
          </a:xfrm>
        </p:spPr>
        <p:txBody>
          <a:bodyPr>
            <a:normAutofit/>
          </a:bodyPr>
          <a:lstStyle/>
          <a:p>
            <a:pPr marL="0" indent="0" algn="just">
              <a:buNone/>
            </a:pPr>
            <a:r>
              <a:rPr lang="ro-MD" sz="2800" i="1" dirty="0" smtClean="0"/>
              <a:t> </a:t>
            </a:r>
            <a:endParaRPr lang="ru-RU" sz="2800" i="1" dirty="0"/>
          </a:p>
          <a:p>
            <a:pPr marL="0" indent="0">
              <a:buNone/>
            </a:pPr>
            <a:r>
              <a:rPr lang="ro-MD" sz="2800" dirty="0"/>
              <a:t> </a:t>
            </a:r>
            <a:endParaRPr lang="ro-RO" sz="2800" dirty="0"/>
          </a:p>
        </p:txBody>
      </p:sp>
      <p:sp>
        <p:nvSpPr>
          <p:cNvPr id="7" name="Прямоугольник 6"/>
          <p:cNvSpPr/>
          <p:nvPr/>
        </p:nvSpPr>
        <p:spPr>
          <a:xfrm>
            <a:off x="365760" y="196534"/>
            <a:ext cx="10946365" cy="5556906"/>
          </a:xfrm>
          <a:prstGeom prst="rect">
            <a:avLst/>
          </a:prstGeom>
        </p:spPr>
        <p:txBody>
          <a:bodyPr wrap="square">
            <a:spAutoFit/>
          </a:bodyPr>
          <a:lstStyle/>
          <a:p>
            <a:pPr indent="449580" algn="just">
              <a:lnSpc>
                <a:spcPct val="115000"/>
              </a:lnSpc>
              <a:spcAft>
                <a:spcPts val="0"/>
              </a:spcAft>
            </a:pPr>
            <a:endParaRPr lang="ro-MD" sz="1600" dirty="0">
              <a:latin typeface="Times New Roman" panose="02020603050405020304" pitchFamily="18" charset="0"/>
              <a:cs typeface="Times New Roman" panose="02020603050405020304" pitchFamily="18" charset="0"/>
            </a:endParaRPr>
          </a:p>
          <a:p>
            <a:pPr indent="449580" algn="just">
              <a:lnSpc>
                <a:spcPct val="115000"/>
              </a:lnSpc>
              <a:spcAft>
                <a:spcPts val="0"/>
              </a:spcAft>
            </a:pPr>
            <a:endParaRPr lang="ro-MD" sz="1600" dirty="0" smtClean="0">
              <a:latin typeface="Times New Roman" panose="02020603050405020304" pitchFamily="18" charset="0"/>
              <a:cs typeface="Times New Roman" panose="02020603050405020304" pitchFamily="18" charset="0"/>
            </a:endParaRPr>
          </a:p>
          <a:p>
            <a:pPr indent="449580" algn="just">
              <a:lnSpc>
                <a:spcPct val="115000"/>
              </a:lnSpc>
              <a:spcAft>
                <a:spcPts val="0"/>
              </a:spcAft>
            </a:pPr>
            <a:r>
              <a:rPr lang="ro-RO" sz="1600" dirty="0" smtClean="0">
                <a:latin typeface="Times New Roman" panose="02020603050405020304" pitchFamily="18" charset="0"/>
                <a:cs typeface="Times New Roman" panose="02020603050405020304" pitchFamily="18" charset="0"/>
              </a:rPr>
              <a:t>În </a:t>
            </a:r>
            <a:r>
              <a:rPr lang="ro-RO" sz="1600" dirty="0">
                <a:latin typeface="Times New Roman" panose="02020603050405020304" pitchFamily="18" charset="0"/>
                <a:cs typeface="Times New Roman" panose="02020603050405020304" pitchFamily="18" charset="0"/>
              </a:rPr>
              <a:t>scopul realizării obiectivelor ce vizează sporirea gradului de transparență și a încrederii în justiție stabilite în programul de dezvoltare strategică a Curții de Apel Cahul pentru anii 2022-2025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și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conform planului de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activitate pentru anul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2022 au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fost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realizate mai multe acțiuni, printre care: </a:t>
            </a:r>
          </a:p>
          <a:p>
            <a:pPr indent="449580" algn="just">
              <a:lnSpc>
                <a:spcPct val="115000"/>
              </a:lnSpc>
              <a:spcAft>
                <a:spcPts val="0"/>
              </a:spcAft>
            </a:pPr>
            <a:endParaRPr lang="ro-MD"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Ø"/>
            </a:pPr>
            <a:r>
              <a:rPr lang="ro-MD" sz="1600" dirty="0">
                <a:latin typeface="Times New Roman" panose="02020603050405020304" pitchFamily="18" charset="0"/>
                <a:ea typeface="Times New Roman" panose="02020603050405020304" pitchFamily="18" charset="0"/>
                <a:cs typeface="Times New Roman" panose="02020603050405020304" pitchFamily="18" charset="0"/>
              </a:rPr>
              <a:t>Crearea Centrului de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informare</a:t>
            </a:r>
          </a:p>
          <a:p>
            <a:pPr marL="285750" indent="-285750" algn="just">
              <a:lnSpc>
                <a:spcPct val="200000"/>
              </a:lnSpc>
              <a:buFont typeface="Wingdings" panose="05000000000000000000" pitchFamily="2" charset="2"/>
              <a:buChar char="Ø"/>
            </a:pP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Ø"/>
            </a:pP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Ziua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Ușilor Deschise” organizată cu prilejul Zilei Europene a Justiției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Civile </a:t>
            </a:r>
          </a:p>
          <a:p>
            <a:pPr algn="just">
              <a:lnSpc>
                <a:spcPct val="200000"/>
              </a:lnSpc>
            </a:pPr>
            <a:endParaRPr lang="ro-MD" sz="16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200000"/>
              </a:lnSpc>
              <a:spcAft>
                <a:spcPts val="0"/>
              </a:spcAft>
              <a:buFont typeface="Wingdings" panose="05000000000000000000" pitchFamily="2" charset="2"/>
              <a:buChar char="Ø"/>
            </a:pP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Sondaj privind evaluarea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gradului de satisfacție al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justițiabililor privind activitatea Curții de Apel Cahul </a:t>
            </a:r>
          </a:p>
          <a:p>
            <a:pPr algn="just">
              <a:lnSpc>
                <a:spcPct val="200000"/>
              </a:lnSpc>
              <a:spcAft>
                <a:spcPts val="0"/>
              </a:spcAft>
            </a:pPr>
            <a:endParaRPr lang="ro-MD"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 typeface="Wingdings" panose="05000000000000000000" pitchFamily="2" charset="2"/>
              <a:buChar char="Ø"/>
            </a:pPr>
            <a:r>
              <a:rPr lang="ro-MD" sz="1600" dirty="0" smtClean="0">
                <a:latin typeface="Times New Roman" panose="02020603050405020304" pitchFamily="18" charset="0"/>
                <a:ea typeface="Times New Roman" panose="02020603050405020304" pitchFamily="18" charset="0"/>
              </a:rPr>
              <a:t>Sondaj </a:t>
            </a:r>
            <a:r>
              <a:rPr lang="ro-MD" sz="1600" dirty="0">
                <a:latin typeface="Times New Roman" panose="02020603050405020304" pitchFamily="18" charset="0"/>
                <a:ea typeface="Times New Roman" panose="02020603050405020304" pitchFamily="18" charset="0"/>
              </a:rPr>
              <a:t>în Programul Integrat  de Gestionarea a Dosarelor pentru indicatorul de performanță – </a:t>
            </a:r>
            <a:r>
              <a:rPr lang="ro-MD" sz="1600" i="1" dirty="0">
                <a:latin typeface="Times New Roman" panose="02020603050405020304" pitchFamily="18" charset="0"/>
                <a:ea typeface="Times New Roman" panose="02020603050405020304" pitchFamily="18" charset="0"/>
              </a:rPr>
              <a:t>1.15.</a:t>
            </a:r>
            <a:r>
              <a:rPr lang="ro-MD" sz="1600" dirty="0">
                <a:latin typeface="Times New Roman" panose="02020603050405020304" pitchFamily="18" charset="0"/>
                <a:ea typeface="Times New Roman" panose="02020603050405020304" pitchFamily="18" charset="0"/>
              </a:rPr>
              <a:t> </a:t>
            </a:r>
            <a:r>
              <a:rPr lang="ro-MD" sz="1600" i="1" dirty="0">
                <a:latin typeface="Times New Roman" panose="02020603050405020304" pitchFamily="18" charset="0"/>
                <a:ea typeface="Times New Roman" panose="02020603050405020304" pitchFamily="18" charset="0"/>
              </a:rPr>
              <a:t>Angajamentul personalului </a:t>
            </a:r>
            <a:r>
              <a:rPr lang="ro-MD" sz="1600" i="1" dirty="0" smtClean="0">
                <a:latin typeface="Times New Roman" panose="02020603050405020304" pitchFamily="18" charset="0"/>
                <a:ea typeface="Times New Roman" panose="02020603050405020304" pitchFamily="18" charset="0"/>
              </a:rPr>
              <a:t>instanței</a:t>
            </a:r>
            <a:endParaRPr lang="ro-MD"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lnSpc>
                <a:spcPct val="115000"/>
              </a:lnSpc>
            </a:pP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090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939645" y="2784377"/>
            <a:ext cx="10432473" cy="3649133"/>
          </a:xfrm>
        </p:spPr>
        <p:txBody>
          <a:bodyPr>
            <a:normAutofit/>
          </a:bodyPr>
          <a:lstStyle/>
          <a:p>
            <a:pPr marL="0" indent="0">
              <a:buNone/>
            </a:pPr>
            <a:r>
              <a:rPr lang="ro-MD" sz="2800" dirty="0"/>
              <a:t> </a:t>
            </a:r>
            <a:endParaRPr lang="ro-RO" sz="2800" dirty="0"/>
          </a:p>
        </p:txBody>
      </p:sp>
      <p:sp>
        <p:nvSpPr>
          <p:cNvPr id="2" name="Прямоугольник 1"/>
          <p:cNvSpPr/>
          <p:nvPr/>
        </p:nvSpPr>
        <p:spPr>
          <a:xfrm>
            <a:off x="4537149" y="303861"/>
            <a:ext cx="2296463" cy="646331"/>
          </a:xfrm>
          <a:prstGeom prst="rect">
            <a:avLst/>
          </a:prstGeom>
        </p:spPr>
        <p:txBody>
          <a:bodyPr wrap="none">
            <a:spAutoFit/>
          </a:bodyPr>
          <a:lstStyle/>
          <a:p>
            <a:pPr algn="ctr">
              <a:spcAft>
                <a:spcPts val="0"/>
              </a:spcAft>
            </a:pPr>
            <a:r>
              <a:rPr lang="ro-MD" b="1" dirty="0" smtClean="0">
                <a:latin typeface="Times New Roman" panose="02020603050405020304" pitchFamily="18" charset="0"/>
                <a:ea typeface="Times New Roman" panose="02020603050405020304" pitchFamily="18" charset="0"/>
                <a:cs typeface="Times New Roman" panose="02020603050405020304" pitchFamily="18" charset="0"/>
              </a:rPr>
              <a:t>Centrul de informare</a:t>
            </a:r>
          </a:p>
          <a:p>
            <a:pPr algn="ctr">
              <a:spcAft>
                <a:spcPts val="0"/>
              </a:spcAft>
            </a:pPr>
            <a:r>
              <a:rPr lang="ro-MD"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706582" y="180466"/>
            <a:ext cx="10732038" cy="2816156"/>
          </a:xfrm>
          <a:prstGeom prst="rect">
            <a:avLst/>
          </a:prstGeom>
        </p:spPr>
        <p:txBody>
          <a:bodyPr wrap="square">
            <a:spAutoFit/>
          </a:bodyPr>
          <a:lstStyle/>
          <a:p>
            <a:pPr indent="449580" algn="just">
              <a:lnSpc>
                <a:spcPct val="150000"/>
              </a:lnSpc>
              <a:spcAft>
                <a:spcPts val="0"/>
              </a:spcAft>
            </a:pPr>
            <a:endParaRPr lang="ro-MD"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lnSpc>
                <a:spcPct val="150000"/>
              </a:lnSpc>
              <a:spcAft>
                <a:spcPts val="0"/>
              </a:spcAft>
            </a:pPr>
            <a:r>
              <a:rPr lang="ro-MD" dirty="0">
                <a:latin typeface="Times New Roman" panose="02020603050405020304" pitchFamily="18" charset="0"/>
                <a:ea typeface="Times New Roman" panose="02020603050405020304" pitchFamily="18" charset="0"/>
                <a:cs typeface="Times New Roman" panose="02020603050405020304" pitchFamily="18" charset="0"/>
              </a:rPr>
              <a:t>Î</a:t>
            </a:r>
            <a:r>
              <a:rPr lang="ro-MD" dirty="0" smtClean="0">
                <a:latin typeface="Times New Roman" panose="02020603050405020304" pitchFamily="18" charset="0"/>
                <a:ea typeface="Times New Roman" panose="02020603050405020304" pitchFamily="18" charset="0"/>
                <a:cs typeface="Times New Roman" panose="02020603050405020304" pitchFamily="18" charset="0"/>
              </a:rPr>
              <a:t>n </a:t>
            </a:r>
            <a:r>
              <a:rPr lang="ro-MD" dirty="0">
                <a:latin typeface="Times New Roman" panose="02020603050405020304" pitchFamily="18" charset="0"/>
                <a:ea typeface="Times New Roman" panose="02020603050405020304" pitchFamily="18" charset="0"/>
                <a:cs typeface="Times New Roman" panose="02020603050405020304" pitchFamily="18" charset="0"/>
              </a:rPr>
              <a:t>scopul realizării obiectivelor ce vizează gradul de transparență și a încrederii în justiție stabilite în programul de dezvoltare strategică a Curții de Apel Cahul 2022-2025, în anul 2022 a fost  instituit centrul de informare în cadrul Curții de Apel </a:t>
            </a:r>
            <a:r>
              <a:rPr lang="ro-MD" dirty="0" smtClean="0">
                <a:latin typeface="Times New Roman" panose="02020603050405020304" pitchFamily="18" charset="0"/>
                <a:ea typeface="Times New Roman" panose="02020603050405020304" pitchFamily="18" charset="0"/>
                <a:cs typeface="Times New Roman" panose="02020603050405020304" pitchFamily="18" charset="0"/>
              </a:rPr>
              <a:t>Cahul.</a:t>
            </a:r>
            <a:endParaRPr lang="ro-MD"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lnSpc>
                <a:spcPct val="150000"/>
              </a:lnSpc>
              <a:spcAft>
                <a:spcPts val="0"/>
              </a:spcAft>
            </a:pPr>
            <a:r>
              <a:rPr lang="ro-MD" dirty="0" smtClean="0">
                <a:latin typeface="Times New Roman" panose="02020603050405020304" pitchFamily="18" charset="0"/>
                <a:ea typeface="Times New Roman" panose="02020603050405020304" pitchFamily="18" charset="0"/>
                <a:cs typeface="Times New Roman" panose="02020603050405020304" pitchFamily="18" charset="0"/>
              </a:rPr>
              <a:t>Centrul </a:t>
            </a:r>
            <a:r>
              <a:rPr lang="ro-MD" dirty="0">
                <a:latin typeface="Times New Roman" panose="02020603050405020304" pitchFamily="18" charset="0"/>
                <a:ea typeface="Times New Roman" panose="02020603050405020304" pitchFamily="18" charset="0"/>
                <a:cs typeface="Times New Roman" panose="02020603050405020304" pitchFamily="18" charset="0"/>
              </a:rPr>
              <a:t>de </a:t>
            </a:r>
            <a:r>
              <a:rPr lang="ro-MD" dirty="0" smtClean="0">
                <a:latin typeface="Times New Roman" panose="02020603050405020304" pitchFamily="18" charset="0"/>
                <a:ea typeface="Times New Roman" panose="02020603050405020304" pitchFamily="18" charset="0"/>
                <a:cs typeface="Times New Roman" panose="02020603050405020304" pitchFamily="18" charset="0"/>
              </a:rPr>
              <a:t>informare </a:t>
            </a:r>
            <a:r>
              <a:rPr lang="ro-MD" dirty="0">
                <a:latin typeface="Times New Roman" panose="02020603050405020304" pitchFamily="18" charset="0"/>
                <a:ea typeface="Times New Roman" panose="02020603050405020304" pitchFamily="18" charset="0"/>
                <a:cs typeface="Times New Roman" panose="02020603050405020304" pitchFamily="18" charset="0"/>
              </a:rPr>
              <a:t>pentru comoditatea justițiabililor este amplasat la etajul I </a:t>
            </a:r>
            <a:r>
              <a:rPr lang="ro-MD"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449580" algn="just">
              <a:lnSpc>
                <a:spcPct val="150000"/>
              </a:lnSpc>
              <a:spcAft>
                <a:spcPts val="0"/>
              </a:spcAft>
            </a:pPr>
            <a:r>
              <a:rPr lang="ro-MD" dirty="0" smtClean="0">
                <a:latin typeface="Times New Roman" panose="02020603050405020304" pitchFamily="18" charset="0"/>
                <a:cs typeface="Times New Roman" panose="02020603050405020304" pitchFamily="18" charset="0"/>
              </a:rPr>
              <a:t>Funcționarea </a:t>
            </a:r>
            <a:r>
              <a:rPr lang="ro-MD" dirty="0">
                <a:latin typeface="Times New Roman" panose="02020603050405020304" pitchFamily="18" charset="0"/>
                <a:cs typeface="Times New Roman" panose="02020603050405020304" pitchFamily="18" charset="0"/>
              </a:rPr>
              <a:t>C</a:t>
            </a:r>
            <a:r>
              <a:rPr lang="ro-MD" dirty="0" smtClean="0">
                <a:latin typeface="Times New Roman" panose="02020603050405020304" pitchFamily="18" charset="0"/>
                <a:cs typeface="Times New Roman" panose="02020603050405020304" pitchFamily="18" charset="0"/>
              </a:rPr>
              <a:t>entrului </a:t>
            </a:r>
            <a:r>
              <a:rPr lang="ro-MD" dirty="0">
                <a:latin typeface="Times New Roman" panose="02020603050405020304" pitchFamily="18" charset="0"/>
                <a:cs typeface="Times New Roman" panose="02020603050405020304" pitchFamily="18" charset="0"/>
              </a:rPr>
              <a:t>de informare </a:t>
            </a:r>
            <a:r>
              <a:rPr lang="ro-MD" dirty="0" smtClean="0">
                <a:latin typeface="Times New Roman" panose="02020603050405020304" pitchFamily="18" charset="0"/>
                <a:cs typeface="Times New Roman" panose="02020603050405020304" pitchFamily="18" charset="0"/>
              </a:rPr>
              <a:t>este asigurată de către specialiștii subdiviziunilor </a:t>
            </a:r>
            <a:r>
              <a:rPr lang="ro-MD" dirty="0">
                <a:latin typeface="Times New Roman" panose="02020603050405020304" pitchFamily="18" charset="0"/>
                <a:cs typeface="Times New Roman" panose="02020603050405020304" pitchFamily="18" charset="0"/>
              </a:rPr>
              <a:t>din cadrul </a:t>
            </a:r>
            <a:r>
              <a:rPr lang="ro-MD" dirty="0" smtClean="0">
                <a:latin typeface="Times New Roman" panose="02020603050405020304" pitchFamily="18" charset="0"/>
                <a:cs typeface="Times New Roman" panose="02020603050405020304" pitchFamily="18" charset="0"/>
              </a:rPr>
              <a:t>instanței.</a:t>
            </a:r>
            <a:endParaRPr lang="ro-MD" dirty="0">
              <a:latin typeface="Times New Roman" panose="02020603050405020304" pitchFamily="18" charset="0"/>
              <a:cs typeface="Times New Roman" panose="02020603050405020304" pitchFamily="18" charset="0"/>
            </a:endParaRPr>
          </a:p>
          <a:p>
            <a:pPr algn="just">
              <a:lnSpc>
                <a:spcPct val="150000"/>
              </a:lnSpc>
            </a:pPr>
            <a:r>
              <a:rPr lang="ro-MD" sz="1200" dirty="0" smtClean="0">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333" y="2975069"/>
            <a:ext cx="4601086" cy="3090699"/>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60" y="2931060"/>
            <a:ext cx="4210592" cy="3016425"/>
          </a:xfrm>
          <a:prstGeom prst="rect">
            <a:avLst/>
          </a:prstGeom>
        </p:spPr>
      </p:pic>
    </p:spTree>
    <p:extLst>
      <p:ext uri="{BB962C8B-B14F-4D97-AF65-F5344CB8AC3E}">
        <p14:creationId xmlns:p14="http://schemas.microsoft.com/office/powerpoint/2010/main" val="3797345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8728" y="407535"/>
            <a:ext cx="11389936" cy="6087533"/>
          </a:xfrm>
        </p:spPr>
        <p:txBody>
          <a:bodyPr>
            <a:normAutofit/>
          </a:bodyPr>
          <a:lstStyle/>
          <a:p>
            <a:pPr marL="0" indent="0" algn="ctr">
              <a:buNone/>
            </a:pPr>
            <a:endParaRPr lang="ro-MD" sz="1900" b="1" dirty="0" smtClean="0">
              <a:latin typeface="Times New Roman" panose="02020603050405020304" pitchFamily="18" charset="0"/>
              <a:cs typeface="Times New Roman" panose="02020603050405020304" pitchFamily="18" charset="0"/>
            </a:endParaRPr>
          </a:p>
          <a:p>
            <a:pPr marL="0" indent="0" algn="ctr">
              <a:buNone/>
            </a:pPr>
            <a:endParaRPr lang="ro-MD" sz="1900" b="1" dirty="0" smtClean="0">
              <a:latin typeface="Times New Roman" panose="02020603050405020304" pitchFamily="18" charset="0"/>
              <a:cs typeface="Times New Roman" panose="02020603050405020304" pitchFamily="18" charset="0"/>
            </a:endParaRPr>
          </a:p>
          <a:p>
            <a:pPr marL="0" indent="0" algn="ctr">
              <a:buNone/>
            </a:pPr>
            <a:endParaRPr lang="ro-MD" sz="1900" b="1" dirty="0">
              <a:latin typeface="Times New Roman" panose="02020603050405020304" pitchFamily="18" charset="0"/>
              <a:cs typeface="Times New Roman" panose="02020603050405020304" pitchFamily="18" charset="0"/>
            </a:endParaRPr>
          </a:p>
          <a:p>
            <a:pPr marL="0" indent="0" algn="ctr">
              <a:buNone/>
            </a:pPr>
            <a:endParaRPr lang="ro-MD" sz="1900" b="1" dirty="0" smtClean="0">
              <a:latin typeface="Times New Roman" panose="02020603050405020304" pitchFamily="18" charset="0"/>
              <a:cs typeface="Times New Roman" panose="02020603050405020304" pitchFamily="18" charset="0"/>
            </a:endParaRPr>
          </a:p>
          <a:p>
            <a:pPr marL="0" indent="0" algn="just">
              <a:lnSpc>
                <a:spcPct val="150000"/>
              </a:lnSpc>
              <a:buNone/>
            </a:pPr>
            <a:r>
              <a:rPr lang="ro-MD" sz="1600"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08728" y="242002"/>
            <a:ext cx="7572012" cy="4154984"/>
          </a:xfrm>
          <a:prstGeom prst="rect">
            <a:avLst/>
          </a:prstGeom>
        </p:spPr>
        <p:txBody>
          <a:bodyPr wrap="square">
            <a:spAutoFit/>
          </a:bodyPr>
          <a:lstStyle/>
          <a:p>
            <a:pPr algn="just">
              <a:lnSpc>
                <a:spcPct val="150000"/>
              </a:lnSpc>
            </a:pP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	Centrul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de informare oferă informații utile justițiabililor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privind: orarul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de activitate și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audiență;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g</a:t>
            </a:r>
            <a:r>
              <a:rPr lang="ro-MD" sz="1600" dirty="0">
                <a:latin typeface="Times New Roman" panose="02020603050405020304" pitchFamily="18" charset="0"/>
                <a:cs typeface="Times New Roman" panose="02020603050405020304" pitchFamily="18" charset="0"/>
              </a:rPr>
              <a:t>hidează participanții prezenți pentru participare la ședințele de judecată conform orarului </a:t>
            </a:r>
            <a:r>
              <a:rPr lang="ro-MD" sz="1600" dirty="0" smtClean="0">
                <a:latin typeface="Times New Roman" panose="02020603050405020304" pitchFamily="18" charset="0"/>
                <a:cs typeface="Times New Roman" panose="02020603050405020304" pitchFamily="18" charset="0"/>
              </a:rPr>
              <a:t>stabilit; </a:t>
            </a:r>
            <a:r>
              <a:rPr lang="ro-MD" sz="1600" dirty="0">
                <a:latin typeface="Times New Roman" panose="02020603050405020304" pitchFamily="18" charset="0"/>
                <a:cs typeface="Times New Roman" panose="02020603050405020304" pitchFamily="18" charset="0"/>
              </a:rPr>
              <a:t>informează solicitanții care se adresează privind rezultatul ședinței de </a:t>
            </a:r>
            <a:r>
              <a:rPr lang="ro-MD" sz="1600" dirty="0" smtClean="0">
                <a:latin typeface="Times New Roman" panose="02020603050405020304" pitchFamily="18" charset="0"/>
                <a:cs typeface="Times New Roman" panose="02020603050405020304" pitchFamily="18" charset="0"/>
              </a:rPr>
              <a:t>judecată; </a:t>
            </a:r>
            <a:r>
              <a:rPr lang="ro-MD" sz="1600" dirty="0">
                <a:latin typeface="Times New Roman" panose="02020603050405020304" pitchFamily="18" charset="0"/>
                <a:cs typeface="Times New Roman" panose="02020603050405020304" pitchFamily="18" charset="0"/>
              </a:rPr>
              <a:t>anunță asistentul judiciar privind solicitarea accesului la dosarul aflat în proces de examinare participanților la proces și </a:t>
            </a:r>
            <a:r>
              <a:rPr lang="ro-MD" sz="1600" dirty="0" smtClean="0">
                <a:latin typeface="Times New Roman" panose="02020603050405020304" pitchFamily="18" charset="0"/>
                <a:cs typeface="Times New Roman" panose="02020603050405020304" pitchFamily="18" charset="0"/>
              </a:rPr>
              <a:t>avocaților; </a:t>
            </a:r>
            <a:r>
              <a:rPr lang="ro-MD" sz="1600" dirty="0">
                <a:latin typeface="Times New Roman" panose="02020603050405020304" pitchFamily="18" charset="0"/>
                <a:cs typeface="Times New Roman" panose="02020603050405020304" pitchFamily="18" charset="0"/>
              </a:rPr>
              <a:t>explică modalitatea eliberării copiilor deciziilor pe dosare, copiile </a:t>
            </a:r>
            <a:r>
              <a:rPr lang="ro-MD" sz="1600" dirty="0" smtClean="0">
                <a:latin typeface="Times New Roman" panose="02020603050405020304" pitchFamily="18" charset="0"/>
                <a:cs typeface="Times New Roman" panose="02020603050405020304" pitchFamily="18" charset="0"/>
              </a:rPr>
              <a:t>proceselor-verbale </a:t>
            </a:r>
            <a:r>
              <a:rPr lang="ro-MD" sz="1600" dirty="0">
                <a:latin typeface="Times New Roman" panose="02020603050405020304" pitchFamily="18" charset="0"/>
                <a:cs typeface="Times New Roman" panose="02020603050405020304" pitchFamily="18" charset="0"/>
              </a:rPr>
              <a:t>ale ședințelor de judecată, copiile de pe înregistrările audio a ședințelor de </a:t>
            </a:r>
            <a:r>
              <a:rPr lang="ro-MD" sz="1600" dirty="0" smtClean="0">
                <a:latin typeface="Times New Roman" panose="02020603050405020304" pitchFamily="18" charset="0"/>
                <a:cs typeface="Times New Roman" panose="02020603050405020304" pitchFamily="18" charset="0"/>
              </a:rPr>
              <a:t>judecată; prezintă </a:t>
            </a:r>
            <a:r>
              <a:rPr lang="ro-MD" sz="1600" dirty="0">
                <a:latin typeface="Times New Roman" panose="02020603050405020304" pitchFamily="18" charset="0"/>
                <a:cs typeface="Times New Roman" panose="02020603050405020304" pitchFamily="18" charset="0"/>
              </a:rPr>
              <a:t>rechizitele bancare pentru achitarea taxei de stat, a amenzii judiciare și eliberarea înregistrării audio a ședințelor de </a:t>
            </a:r>
            <a:r>
              <a:rPr lang="ro-MD" sz="1600" dirty="0" smtClean="0">
                <a:latin typeface="Times New Roman" panose="02020603050405020304" pitchFamily="18" charset="0"/>
                <a:cs typeface="Times New Roman" panose="02020603050405020304" pitchFamily="18" charset="0"/>
              </a:rPr>
              <a:t>judecată; </a:t>
            </a:r>
            <a:r>
              <a:rPr lang="ro-MD" sz="1600" dirty="0">
                <a:latin typeface="Times New Roman" panose="02020603050405020304" pitchFamily="18" charset="0"/>
                <a:cs typeface="Times New Roman" panose="02020603050405020304" pitchFamily="18" charset="0"/>
              </a:rPr>
              <a:t>ghidează persoanele unde să depună recursul la încheierea emisă de instanța de apel în ordine de recurs.	</a:t>
            </a:r>
          </a:p>
          <a:p>
            <a:pPr algn="just">
              <a:lnSpc>
                <a:spcPct val="150000"/>
              </a:lnSpc>
            </a:pPr>
            <a:r>
              <a:rPr lang="ro-MD" sz="1600" dirty="0">
                <a:latin typeface="Times New Roman" panose="02020603050405020304" pitchFamily="18" charset="0"/>
                <a:cs typeface="Times New Roman" panose="02020603050405020304" pitchFamily="18" charset="0"/>
              </a:rPr>
              <a:t>	</a:t>
            </a:r>
            <a:endParaRPr lang="ro-MD"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1" y="540537"/>
            <a:ext cx="3766872" cy="2560109"/>
          </a:xfrm>
          <a:prstGeom prst="rect">
            <a:avLst/>
          </a:prstGeom>
        </p:spPr>
      </p:pic>
      <p:sp>
        <p:nvSpPr>
          <p:cNvPr id="5" name="Прямоугольник 4"/>
          <p:cNvSpPr/>
          <p:nvPr/>
        </p:nvSpPr>
        <p:spPr>
          <a:xfrm>
            <a:off x="4356586" y="3776794"/>
            <a:ext cx="7214290" cy="3093154"/>
          </a:xfrm>
          <a:prstGeom prst="rect">
            <a:avLst/>
          </a:prstGeom>
        </p:spPr>
        <p:txBody>
          <a:bodyPr wrap="square">
            <a:spAutoFit/>
          </a:bodyPr>
          <a:lstStyle/>
          <a:p>
            <a:pPr algn="just">
              <a:lnSpc>
                <a:spcPct val="150000"/>
              </a:lnSpc>
            </a:pPr>
            <a:r>
              <a:rPr lang="ro-MD"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Importanța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C</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entrului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de informare este apreciată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îndeosebi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prin faptul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că la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C</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entru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activează specialiști  instruiți în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acest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sens,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iar justițiabilul primește informația necesară în termeni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restrânși sau este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îndrumat în caz de necesitate către subdiviziunile responsabile.</a:t>
            </a:r>
          </a:p>
          <a:p>
            <a:pPr algn="just">
              <a:lnSpc>
                <a:spcPct val="150000"/>
              </a:lnSpc>
            </a:pPr>
            <a:r>
              <a:rPr lang="ro-MD"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Totodată, Secția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evidență și documentare procesuală (cancelaria) nu este atît de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aglomerată,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iar specialiștii acestei subdiviziuni sunt mai puțin sustrași pe parcursul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zilei de vizitele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justițiabililor,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aceștea reușind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să realizeze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procesele lor de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lucru efectiv și calitativ.</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56" y="4144720"/>
            <a:ext cx="3535953" cy="2357303"/>
          </a:xfrm>
          <a:prstGeom prst="rect">
            <a:avLst/>
          </a:prstGeom>
        </p:spPr>
      </p:pic>
    </p:spTree>
    <p:extLst>
      <p:ext uri="{BB962C8B-B14F-4D97-AF65-F5344CB8AC3E}">
        <p14:creationId xmlns:p14="http://schemas.microsoft.com/office/powerpoint/2010/main" val="58288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2F29A524-174F-4B8A-A083-69345CCDDCB3}"/>
              </a:ext>
            </a:extLst>
          </p:cNvPr>
          <p:cNvSpPr>
            <a:spLocks noGrp="1"/>
          </p:cNvSpPr>
          <p:nvPr>
            <p:ph idx="1"/>
          </p:nvPr>
        </p:nvSpPr>
        <p:spPr>
          <a:xfrm>
            <a:off x="208677" y="207819"/>
            <a:ext cx="11425187" cy="3214328"/>
          </a:xfrm>
        </p:spPr>
        <p:txBody>
          <a:bodyPr>
            <a:noAutofit/>
          </a:bodyPr>
          <a:lstStyle/>
          <a:p>
            <a:pPr marL="0" indent="0" algn="ctr">
              <a:buNone/>
            </a:pPr>
            <a:r>
              <a:rPr lang="ro-MD" b="1" dirty="0">
                <a:latin typeface="Times New Roman" panose="02020603050405020304" pitchFamily="18" charset="0"/>
                <a:ea typeface="Times New Roman" panose="02020603050405020304" pitchFamily="18" charset="0"/>
                <a:cs typeface="Times New Roman" panose="02020603050405020304" pitchFamily="18" charset="0"/>
              </a:rPr>
              <a:t>Ziua Ușilor Deschise </a:t>
            </a:r>
            <a:endParaRPr lang="ru-RU" sz="1600"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ro-MD" dirty="0" smtClean="0">
                <a:latin typeface="Times New Roman" panose="02020603050405020304" pitchFamily="18" charset="0"/>
                <a:cs typeface="Times New Roman" panose="02020603050405020304" pitchFamily="18" charset="0"/>
              </a:rPr>
              <a:t>	C</a:t>
            </a:r>
            <a:r>
              <a:rPr lang="ro-RO" dirty="0" smtClean="0">
                <a:latin typeface="Times New Roman" panose="02020603050405020304" pitchFamily="18" charset="0"/>
                <a:cs typeface="Times New Roman" panose="02020603050405020304" pitchFamily="18" charset="0"/>
              </a:rPr>
              <a:t>u </a:t>
            </a:r>
            <a:r>
              <a:rPr lang="ro-RO" dirty="0">
                <a:latin typeface="Times New Roman" panose="02020603050405020304" pitchFamily="18" charset="0"/>
                <a:cs typeface="Times New Roman" panose="02020603050405020304" pitchFamily="18" charset="0"/>
              </a:rPr>
              <a:t>prilejul celebrării Zilei Europene </a:t>
            </a:r>
            <a:r>
              <a:rPr lang="ro-RO" dirty="0" smtClean="0">
                <a:latin typeface="Times New Roman" panose="02020603050405020304" pitchFamily="18" charset="0"/>
                <a:cs typeface="Times New Roman" panose="02020603050405020304" pitchFamily="18" charset="0"/>
              </a:rPr>
              <a:t>a Justiției Civile</a:t>
            </a:r>
            <a:r>
              <a:rPr lang="ro-RO" dirty="0">
                <a:latin typeface="Times New Roman" panose="02020603050405020304" pitchFamily="18" charset="0"/>
                <a:cs typeface="Times New Roman" panose="02020603050405020304" pitchFamily="18" charset="0"/>
              </a:rPr>
              <a:t>,</a:t>
            </a:r>
            <a:r>
              <a:rPr lang="ro-RO" dirty="0" smtClean="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Curtea de Apel </a:t>
            </a:r>
            <a:r>
              <a:rPr lang="ro-RO" dirty="0" smtClean="0">
                <a:latin typeface="Times New Roman" panose="02020603050405020304" pitchFamily="18" charset="0"/>
                <a:cs typeface="Times New Roman" panose="02020603050405020304" pitchFamily="18" charset="0"/>
              </a:rPr>
              <a:t>Cahul</a:t>
            </a:r>
            <a:r>
              <a:rPr lang="ro-RO" dirty="0">
                <a:latin typeface="Times New Roman" panose="02020603050405020304" pitchFamily="18" charset="0"/>
                <a:cs typeface="Times New Roman" panose="02020603050405020304" pitchFamily="18" charset="0"/>
              </a:rPr>
              <a:t> </a:t>
            </a:r>
            <a:r>
              <a:rPr lang="ro-RO" dirty="0" smtClean="0">
                <a:latin typeface="Times New Roman" panose="02020603050405020304" pitchFamily="18" charset="0"/>
                <a:cs typeface="Times New Roman" panose="02020603050405020304" pitchFamily="18" charset="0"/>
              </a:rPr>
              <a:t>petrece, </a:t>
            </a:r>
            <a:r>
              <a:rPr lang="ro-RO" dirty="0">
                <a:latin typeface="Times New Roman" panose="02020603050405020304" pitchFamily="18" charset="0"/>
                <a:cs typeface="Times New Roman" panose="02020603050405020304" pitchFamily="18" charset="0"/>
              </a:rPr>
              <a:t>Ziua Ușilor Deschise. </a:t>
            </a:r>
            <a:endParaRPr lang="ro-RO" dirty="0" smtClean="0">
              <a:latin typeface="Times New Roman" panose="02020603050405020304" pitchFamily="18" charset="0"/>
              <a:cs typeface="Times New Roman" panose="02020603050405020304" pitchFamily="18" charset="0"/>
            </a:endParaRPr>
          </a:p>
          <a:p>
            <a:pPr marL="0" indent="0" algn="just">
              <a:buNone/>
            </a:pPr>
            <a:r>
              <a:rPr lang="ro-MD" b="1" i="1" dirty="0">
                <a:latin typeface="Times New Roman" panose="02020603050405020304" pitchFamily="18" charset="0"/>
                <a:cs typeface="Times New Roman" panose="02020603050405020304" pitchFamily="18" charset="0"/>
              </a:rPr>
              <a:t>	</a:t>
            </a:r>
            <a:r>
              <a:rPr lang="ro-RO" dirty="0" smtClean="0">
                <a:latin typeface="Times New Roman" panose="02020603050405020304" pitchFamily="18" charset="0"/>
                <a:cs typeface="Times New Roman" panose="02020603050405020304" pitchFamily="18" charset="0"/>
              </a:rPr>
              <a:t>Scopul </a:t>
            </a:r>
            <a:r>
              <a:rPr lang="ro-RO" dirty="0">
                <a:latin typeface="Times New Roman" panose="02020603050405020304" pitchFamily="18" charset="0"/>
                <a:cs typeface="Times New Roman" panose="02020603050405020304" pitchFamily="18" charset="0"/>
              </a:rPr>
              <a:t>acestui eveniment </a:t>
            </a:r>
            <a:r>
              <a:rPr lang="ro-RO" dirty="0" smtClean="0">
                <a:latin typeface="Times New Roman" panose="02020603050405020304" pitchFamily="18" charset="0"/>
                <a:cs typeface="Times New Roman" panose="02020603050405020304" pitchFamily="18" charset="0"/>
              </a:rPr>
              <a:t>urmărește </a:t>
            </a:r>
            <a:r>
              <a:rPr lang="ro-MD" dirty="0" smtClean="0">
                <a:latin typeface="Times New Roman" panose="02020603050405020304" pitchFamily="18" charset="0"/>
                <a:cs typeface="Times New Roman" panose="02020603050405020304" pitchFamily="18" charset="0"/>
              </a:rPr>
              <a:t>apropierea </a:t>
            </a:r>
            <a:r>
              <a:rPr lang="ro-MD" dirty="0">
                <a:latin typeface="Times New Roman" panose="02020603050405020304" pitchFamily="18" charset="0"/>
                <a:cs typeface="Times New Roman" panose="02020603050405020304" pitchFamily="18" charset="0"/>
              </a:rPr>
              <a:t>justiției civile de cetățeni, precum și extinderea sferei de înțelegere a actului de justiție, </a:t>
            </a:r>
            <a:r>
              <a:rPr lang="ro-RO" dirty="0">
                <a:latin typeface="Times New Roman" panose="02020603050405020304" pitchFamily="18" charset="0"/>
                <a:cs typeface="Times New Roman" panose="02020603050405020304" pitchFamily="18" charset="0"/>
              </a:rPr>
              <a:t>de a aduce la cunoștință specificul activității instanței, condițiile de muncă a angajaților instanței de judecată și tehnologiile moderne electronice - comunicaționale, utilizate în procedura judiciară.</a:t>
            </a:r>
            <a:r>
              <a:rPr lang="ro-RO" b="1" i="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0" indent="0" algn="just">
              <a:buNone/>
            </a:pPr>
            <a:r>
              <a:rPr lang="ro-MD" dirty="0" smtClean="0">
                <a:latin typeface="Times New Roman" panose="02020603050405020304" pitchFamily="18" charset="0"/>
                <a:cs typeface="Times New Roman" panose="02020603050405020304" pitchFamily="18" charset="0"/>
              </a:rPr>
              <a:t>	Cu</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această</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ocazie</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Curtea</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de</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Apel</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Cahul</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este </a:t>
            </a:r>
            <a:r>
              <a:rPr lang="ru-RU" dirty="0" smtClean="0">
                <a:latin typeface="Times New Roman" panose="02020603050405020304" pitchFamily="18" charset="0"/>
                <a:cs typeface="Times New Roman" panose="02020603050405020304" pitchFamily="18" charset="0"/>
              </a:rPr>
              <a:t>vizitată </a:t>
            </a:r>
            <a:r>
              <a:rPr lang="ru-RU" dirty="0">
                <a:latin typeface="Times New Roman" panose="02020603050405020304" pitchFamily="18" charset="0"/>
                <a:cs typeface="Times New Roman" panose="02020603050405020304" pitchFamily="18" charset="0"/>
              </a:rPr>
              <a:t>de către </a:t>
            </a:r>
            <a:r>
              <a:rPr lang="ru-RU" dirty="0" smtClean="0">
                <a:latin typeface="Times New Roman" panose="02020603050405020304" pitchFamily="18" charset="0"/>
                <a:cs typeface="Times New Roman" panose="02020603050405020304" pitchFamily="18" charset="0"/>
              </a:rPr>
              <a:t>studenții</a:t>
            </a:r>
            <a:r>
              <a:rPr lang="ro-MD"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a </a:t>
            </a:r>
            <a:r>
              <a:rPr lang="ro-MD" dirty="0" smtClean="0">
                <a:latin typeface="Times New Roman" panose="02020603050405020304" pitchFamily="18" charset="0"/>
                <a:cs typeface="Times New Roman" panose="02020603050405020304" pitchFamily="18" charset="0"/>
              </a:rPr>
              <a:t>Colegiului</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Industrial-Pedagogic „I. </a:t>
            </a:r>
            <a:r>
              <a:rPr lang="ru-RU" dirty="0" err="1">
                <a:latin typeface="Times New Roman" panose="02020603050405020304" pitchFamily="18" charset="0"/>
                <a:cs typeface="Times New Roman" panose="02020603050405020304" pitchFamily="18" charset="0"/>
              </a:rPr>
              <a:t>Hașdeu</a:t>
            </a:r>
            <a:r>
              <a:rPr lang="ru-RU" dirty="0" smtClean="0">
                <a:latin typeface="Times New Roman" panose="02020603050405020304" pitchFamily="18" charset="0"/>
                <a:cs typeface="Times New Roman" panose="02020603050405020304" pitchFamily="18" charset="0"/>
              </a:rPr>
              <a:t>”</a:t>
            </a:r>
            <a:r>
              <a:rPr lang="ro-MD" dirty="0" smtClean="0">
                <a:latin typeface="Times New Roman" panose="02020603050405020304" pitchFamily="18" charset="0"/>
                <a:cs typeface="Times New Roman" panose="02020603050405020304" pitchFamily="18" charset="0"/>
              </a:rPr>
              <a:t>, studenții</a:t>
            </a:r>
            <a:r>
              <a:rPr lang="ru-RU" dirty="0" smtClean="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a </a:t>
            </a:r>
            <a:r>
              <a:rPr lang="ro-MD" dirty="0" smtClean="0">
                <a:latin typeface="Times New Roman" panose="02020603050405020304" pitchFamily="18" charset="0"/>
                <a:cs typeface="Times New Roman" panose="02020603050405020304" pitchFamily="18" charset="0"/>
              </a:rPr>
              <a:t>Universității</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de Stat „B. P. Hașdeu”</a:t>
            </a:r>
            <a:r>
              <a:rPr lang="ro-MD" dirty="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și </a:t>
            </a:r>
            <a:r>
              <a:rPr lang="ro-MD" dirty="0" smtClean="0">
                <a:latin typeface="Times New Roman" panose="02020603050405020304" pitchFamily="18" charset="0"/>
                <a:cs typeface="Times New Roman" panose="02020603050405020304" pitchFamily="18" charset="0"/>
              </a:rPr>
              <a:t>liceeni din orașul Cahul .</a:t>
            </a:r>
            <a:r>
              <a:rPr lang="ro-MD" dirty="0">
                <a:latin typeface="Times New Roman" panose="02020603050405020304" pitchFamily="18" charset="0"/>
                <a:cs typeface="Times New Roman" panose="02020603050405020304" pitchFamily="18" charset="0"/>
              </a:rPr>
              <a:t> </a:t>
            </a:r>
            <a:r>
              <a:rPr lang="ro-MD" sz="1600"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marL="0" indent="0" algn="just">
              <a:buNone/>
            </a:pPr>
            <a:r>
              <a:rPr lang="ro-MD" sz="1600" dirty="0" smtClean="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	</a:t>
            </a:r>
            <a:endParaRPr lang="ro-RO" sz="2800" dirty="0"/>
          </a:p>
        </p:txBody>
      </p:sp>
      <p:pic>
        <p:nvPicPr>
          <p:cNvPr id="6"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31" y="3701956"/>
            <a:ext cx="5545988" cy="2669968"/>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230" y="3701956"/>
            <a:ext cx="5707780" cy="2669968"/>
          </a:xfrm>
          <a:prstGeom prst="rect">
            <a:avLst/>
          </a:prstGeom>
        </p:spPr>
      </p:pic>
    </p:spTree>
    <p:extLst>
      <p:ext uri="{BB962C8B-B14F-4D97-AF65-F5344CB8AC3E}">
        <p14:creationId xmlns:p14="http://schemas.microsoft.com/office/powerpoint/2010/main" val="839941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7141" y="366902"/>
            <a:ext cx="11126804" cy="1200329"/>
          </a:xfrm>
          <a:prstGeom prst="rect">
            <a:avLst/>
          </a:prstGeom>
        </p:spPr>
        <p:txBody>
          <a:bodyPr wrap="square">
            <a:spAutoFit/>
          </a:bodyPr>
          <a:lstStyle/>
          <a:p>
            <a:pPr algn="just"/>
            <a:r>
              <a:rPr lang="ro-MD" dirty="0" smtClean="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Acest eveniment </a:t>
            </a:r>
            <a:r>
              <a:rPr lang="ro-MD" dirty="0">
                <a:latin typeface="Times New Roman" panose="02020603050405020304" pitchFamily="18" charset="0"/>
                <a:cs typeface="Times New Roman" panose="02020603050405020304" pitchFamily="18" charset="0"/>
              </a:rPr>
              <a:t>permite </a:t>
            </a:r>
            <a:r>
              <a:rPr lang="ro-MD" dirty="0" smtClean="0">
                <a:latin typeface="Times New Roman" panose="02020603050405020304" pitchFamily="18" charset="0"/>
                <a:cs typeface="Times New Roman" panose="02020603050405020304" pitchFamily="18" charset="0"/>
              </a:rPr>
              <a:t>vizitatorilor </a:t>
            </a:r>
            <a:r>
              <a:rPr lang="ro-MD" dirty="0">
                <a:latin typeface="Times New Roman" panose="02020603050405020304" pitchFamily="18" charset="0"/>
                <a:cs typeface="Times New Roman" panose="02020603050405020304" pitchFamily="18" charset="0"/>
              </a:rPr>
              <a:t>să înțeleagă mai bine drepturile și funcționarea sistemului judiciar, </a:t>
            </a:r>
            <a:r>
              <a:rPr lang="ro-RO" dirty="0">
                <a:latin typeface="Times New Roman" panose="02020603050405020304" pitchFamily="18" charset="0"/>
                <a:cs typeface="Times New Roman" panose="02020603050405020304" pitchFamily="18" charset="0"/>
              </a:rPr>
              <a:t>să acumuleze cunoștințe mai profunde despre sistemul judecătoresc a Republicii Moldova, locul și rolul Curții de Apel în acest sistem, cât și despre organizarea și desfășurarea proceselor judiciare, ca o modalitate de </a:t>
            </a:r>
            <a:r>
              <a:rPr lang="ro-RO" dirty="0" smtClean="0">
                <a:latin typeface="Times New Roman" panose="02020603050405020304" pitchFamily="18" charset="0"/>
                <a:cs typeface="Times New Roman" panose="02020603050405020304" pitchFamily="18" charset="0"/>
              </a:rPr>
              <a:t>înfăptuire a </a:t>
            </a:r>
            <a:r>
              <a:rPr lang="ro-RO" dirty="0">
                <a:latin typeface="Times New Roman" panose="02020603050405020304" pitchFamily="18" charset="0"/>
                <a:cs typeface="Times New Roman" panose="02020603050405020304" pitchFamily="18" charset="0"/>
              </a:rPr>
              <a:t>justiției. </a:t>
            </a:r>
            <a:endParaRPr lang="ru-RU" b="1" i="1" dirty="0">
              <a:latin typeface="Times New Roman" panose="02020603050405020304" pitchFamily="18" charset="0"/>
              <a:cs typeface="Times New Roman" panose="02020603050405020304" pitchFamily="18" charset="0"/>
            </a:endParaRPr>
          </a:p>
          <a:p>
            <a:pPr algn="just"/>
            <a:r>
              <a:rPr lang="ro-RO" dirty="0" smtClean="0">
                <a:latin typeface="Times New Roman" panose="02020603050405020304" pitchFamily="18" charset="0"/>
                <a:cs typeface="Times New Roman" panose="02020603050405020304" pitchFamily="18" charset="0"/>
              </a:rPr>
              <a:t> </a:t>
            </a:r>
            <a:endParaRPr lang="ro-MD"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47" y="1809550"/>
            <a:ext cx="4668254" cy="285984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196" y="1809548"/>
            <a:ext cx="4848324" cy="2859845"/>
          </a:xfrm>
          <a:prstGeom prst="rect">
            <a:avLst/>
          </a:prstGeom>
        </p:spPr>
      </p:pic>
      <p:sp>
        <p:nvSpPr>
          <p:cNvPr id="7" name="Прямоугольник 6"/>
          <p:cNvSpPr/>
          <p:nvPr/>
        </p:nvSpPr>
        <p:spPr>
          <a:xfrm>
            <a:off x="587141" y="5018529"/>
            <a:ext cx="11126803" cy="1477328"/>
          </a:xfrm>
          <a:prstGeom prst="rect">
            <a:avLst/>
          </a:prstGeom>
        </p:spPr>
        <p:txBody>
          <a:bodyPr wrap="square">
            <a:spAutoFit/>
          </a:bodyPr>
          <a:lstStyle/>
          <a:p>
            <a:pPr algn="just"/>
            <a:r>
              <a:rPr lang="ro-RO" dirty="0" smtClean="0">
                <a:latin typeface="Times New Roman" panose="02020603050405020304" pitchFamily="18" charset="0"/>
                <a:cs typeface="Times New Roman" panose="02020603050405020304" pitchFamily="18" charset="0"/>
              </a:rPr>
              <a:t>	</a:t>
            </a:r>
            <a:r>
              <a:rPr lang="ro-MD" dirty="0">
                <a:latin typeface="Times New Roman" panose="02020603050405020304" pitchFamily="18" charset="0"/>
                <a:cs typeface="Times New Roman" panose="02020603050405020304" pitchFamily="18" charset="0"/>
              </a:rPr>
              <a:t>În cadrul vizitei studenții sunt ghidați de către angajații </a:t>
            </a:r>
            <a:r>
              <a:rPr lang="ro-MD" dirty="0" smtClean="0">
                <a:latin typeface="Times New Roman" panose="02020603050405020304" pitchFamily="18" charset="0"/>
                <a:cs typeface="Times New Roman" panose="02020603050405020304" pitchFamily="18" charset="0"/>
              </a:rPr>
              <a:t>Curții </a:t>
            </a:r>
            <a:r>
              <a:rPr lang="ro-MD" dirty="0">
                <a:latin typeface="Times New Roman" panose="02020603050405020304" pitchFamily="18" charset="0"/>
                <a:cs typeface="Times New Roman" panose="02020603050405020304" pitchFamily="18" charset="0"/>
              </a:rPr>
              <a:t>într-un tur al clădirii, </a:t>
            </a:r>
            <a:r>
              <a:rPr lang="ro-MD" dirty="0" err="1">
                <a:latin typeface="Times New Roman" panose="02020603050405020304" pitchFamily="18" charset="0"/>
                <a:cs typeface="Times New Roman" panose="02020603050405020304" pitchFamily="18" charset="0"/>
              </a:rPr>
              <a:t>vizitînd</a:t>
            </a:r>
            <a:r>
              <a:rPr lang="ro-MD" dirty="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subdiviziunile: </a:t>
            </a:r>
            <a:r>
              <a:rPr lang="ro-RO" dirty="0">
                <a:latin typeface="Times New Roman" panose="02020603050405020304" pitchFamily="18" charset="0"/>
                <a:cs typeface="Times New Roman" panose="02020603050405020304" pitchFamily="18" charset="0"/>
              </a:rPr>
              <a:t>Secția Evidență și Documentare Procesuală, Secția generalizare, sistematizare, monitorizare a practicii judiciare și relații publice, birourile judecătorilor, asistenților judiciari și grefierilor, camera de audieri pentru minori, dar și </a:t>
            </a:r>
            <a:r>
              <a:rPr lang="ro-MD" dirty="0">
                <a:latin typeface="Times New Roman" panose="02020603050405020304" pitchFamily="18" charset="0"/>
                <a:cs typeface="Times New Roman" panose="02020603050405020304" pitchFamily="18" charset="0"/>
              </a:rPr>
              <a:t>asistarea la ședințele de judecată.</a:t>
            </a:r>
          </a:p>
          <a:p>
            <a:pPr algn="just"/>
            <a:endParaRPr lang="ro-RO"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86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0659" y="451918"/>
            <a:ext cx="11673017" cy="646331"/>
          </a:xfrm>
          <a:prstGeom prst="rect">
            <a:avLst/>
          </a:prstGeom>
        </p:spPr>
        <p:txBody>
          <a:bodyPr wrap="square">
            <a:spAutoFit/>
          </a:bodyPr>
          <a:lstStyle/>
          <a:p>
            <a:pPr algn="just"/>
            <a:r>
              <a:rPr lang="ro-RO" dirty="0" smtClean="0">
                <a:latin typeface="Times New Roman" panose="02020603050405020304" pitchFamily="18" charset="0"/>
                <a:cs typeface="Times New Roman" panose="02020603050405020304" pitchFamily="18" charset="0"/>
              </a:rPr>
              <a:t>	</a:t>
            </a:r>
            <a:r>
              <a:rPr lang="ro-MD" sz="1600" dirty="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Vizita se încheie cu completarea chestionarului </a:t>
            </a:r>
            <a:r>
              <a:rPr lang="ro-MD" dirty="0">
                <a:latin typeface="Times New Roman" panose="02020603050405020304" pitchFamily="18" charset="0"/>
                <a:cs typeface="Times New Roman" panose="02020603050405020304" pitchFamily="18" charset="0"/>
              </a:rPr>
              <a:t>anonim </a:t>
            </a:r>
            <a:r>
              <a:rPr lang="ro-MD" dirty="0" smtClean="0">
                <a:latin typeface="Times New Roman" panose="02020603050405020304" pitchFamily="18" charset="0"/>
                <a:cs typeface="Times New Roman" panose="02020603050405020304" pitchFamily="18" charset="0"/>
              </a:rPr>
              <a:t>prin care se apreciază evenimentul petrecut, utilitatea informației </a:t>
            </a:r>
            <a:r>
              <a:rPr lang="ro-MD" dirty="0" smtClean="0">
                <a:latin typeface="Times New Roman" panose="02020603050405020304" pitchFamily="18" charset="0"/>
                <a:cs typeface="Times New Roman" panose="02020603050405020304" pitchFamily="18" charset="0"/>
              </a:rPr>
              <a:t>oferite, </a:t>
            </a:r>
            <a:r>
              <a:rPr lang="ro-MD" dirty="0" smtClean="0">
                <a:latin typeface="Times New Roman" panose="02020603050405020304" pitchFamily="18" charset="0"/>
                <a:cs typeface="Times New Roman" panose="02020603050405020304" pitchFamily="18" charset="0"/>
              </a:rPr>
              <a:t>modul </a:t>
            </a:r>
            <a:r>
              <a:rPr lang="ro-MD" dirty="0">
                <a:latin typeface="Times New Roman" panose="02020603050405020304" pitchFamily="18" charset="0"/>
                <a:cs typeface="Times New Roman" panose="02020603050405020304" pitchFamily="18" charset="0"/>
              </a:rPr>
              <a:t>în care au fost informați </a:t>
            </a:r>
            <a:r>
              <a:rPr lang="ro-MD" dirty="0" smtClean="0">
                <a:latin typeface="Times New Roman" panose="02020603050405020304" pitchFamily="18" charset="0"/>
                <a:cs typeface="Times New Roman" panose="02020603050405020304" pitchFamily="18" charset="0"/>
              </a:rPr>
              <a:t>despre </a:t>
            </a:r>
            <a:r>
              <a:rPr lang="ro-MD" dirty="0">
                <a:latin typeface="Times New Roman" panose="02020603050405020304" pitchFamily="18" charset="0"/>
                <a:cs typeface="Times New Roman" panose="02020603050405020304" pitchFamily="18" charset="0"/>
              </a:rPr>
              <a:t>evenimentul </a:t>
            </a:r>
            <a:r>
              <a:rPr lang="ro-MD" dirty="0" smtClean="0">
                <a:latin typeface="Times New Roman" panose="02020603050405020304" pitchFamily="18" charset="0"/>
                <a:cs typeface="Times New Roman" panose="02020603050405020304" pitchFamily="18" charset="0"/>
              </a:rPr>
              <a:t>„Zilei Ușilor </a:t>
            </a:r>
            <a:r>
              <a:rPr lang="ro-MD" dirty="0">
                <a:latin typeface="Times New Roman" panose="02020603050405020304" pitchFamily="18" charset="0"/>
                <a:cs typeface="Times New Roman" panose="02020603050405020304" pitchFamily="18" charset="0"/>
              </a:rPr>
              <a:t>D</a:t>
            </a:r>
            <a:r>
              <a:rPr lang="ro-MD" dirty="0" smtClean="0">
                <a:latin typeface="Times New Roman" panose="02020603050405020304" pitchFamily="18" charset="0"/>
                <a:cs typeface="Times New Roman" panose="02020603050405020304" pitchFamily="18" charset="0"/>
              </a:rPr>
              <a:t>eschise”. </a:t>
            </a:r>
            <a:endParaRPr lang="ru-RU" dirty="0">
              <a:latin typeface="Times New Roman" panose="02020603050405020304" pitchFamily="18" charset="0"/>
              <a:cs typeface="Times New Roman" panose="02020603050405020304" pitchFamily="18" charset="0"/>
            </a:endParaRPr>
          </a:p>
        </p:txBody>
      </p:sp>
      <p:pic>
        <p:nvPicPr>
          <p:cNvPr id="5"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845428" y="1006336"/>
            <a:ext cx="2515282" cy="2914996"/>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669" y="1206193"/>
            <a:ext cx="3854835" cy="251528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82" y="1206193"/>
            <a:ext cx="4113174" cy="2515282"/>
          </a:xfrm>
          <a:prstGeom prst="rect">
            <a:avLst/>
          </a:prstGeom>
        </p:spPr>
      </p:pic>
      <p:sp>
        <p:nvSpPr>
          <p:cNvPr id="8" name="Прямоугольник 7"/>
          <p:cNvSpPr/>
          <p:nvPr/>
        </p:nvSpPr>
        <p:spPr>
          <a:xfrm>
            <a:off x="427522" y="4414318"/>
            <a:ext cx="11488554" cy="1200329"/>
          </a:xfrm>
          <a:prstGeom prst="rect">
            <a:avLst/>
          </a:prstGeom>
        </p:spPr>
        <p:txBody>
          <a:bodyPr wrap="square">
            <a:spAutoFit/>
          </a:bodyPr>
          <a:lstStyle/>
          <a:p>
            <a:pPr algn="just"/>
            <a:r>
              <a:rPr lang="ro-RO" dirty="0" smtClean="0">
                <a:latin typeface="Times New Roman" panose="02020603050405020304" pitchFamily="18" charset="0"/>
                <a:cs typeface="Times New Roman" panose="02020603050405020304" pitchFamily="18" charset="0"/>
              </a:rPr>
              <a:t>	</a:t>
            </a:r>
            <a:r>
              <a:rPr lang="ro-MD" sz="1600" dirty="0">
                <a:latin typeface="Times New Roman" panose="02020603050405020304" pitchFamily="18" charset="0"/>
                <a:cs typeface="Times New Roman" panose="02020603050405020304" pitchFamily="18" charset="0"/>
              </a:rPr>
              <a:t>	</a:t>
            </a:r>
            <a:r>
              <a:rPr lang="ro-MD" dirty="0" smtClean="0">
                <a:latin typeface="Times New Roman" panose="02020603050405020304" pitchFamily="18" charset="0"/>
                <a:cs typeface="Times New Roman" panose="02020603050405020304" pitchFamily="18" charset="0"/>
              </a:rPr>
              <a:t>Vizitatorii apreciază evenimentul organizat cu prilejul </a:t>
            </a:r>
            <a:r>
              <a:rPr lang="ro-MD" dirty="0" smtClean="0">
                <a:latin typeface="Times New Roman" panose="02020603050405020304" pitchFamily="18" charset="0"/>
                <a:cs typeface="Times New Roman" panose="02020603050405020304" pitchFamily="18" charset="0"/>
              </a:rPr>
              <a:t>„Zilei </a:t>
            </a:r>
            <a:r>
              <a:rPr lang="ro-MD" dirty="0" smtClean="0">
                <a:latin typeface="Times New Roman" panose="02020603050405020304" pitchFamily="18" charset="0"/>
                <a:cs typeface="Times New Roman" panose="02020603050405020304" pitchFamily="18" charset="0"/>
              </a:rPr>
              <a:t>Ușilor </a:t>
            </a:r>
            <a:r>
              <a:rPr lang="ro-MD" dirty="0" smtClean="0">
                <a:latin typeface="Times New Roman" panose="02020603050405020304" pitchFamily="18" charset="0"/>
                <a:cs typeface="Times New Roman" panose="02020603050405020304" pitchFamily="18" charset="0"/>
              </a:rPr>
              <a:t>Deschise” </a:t>
            </a:r>
            <a:r>
              <a:rPr lang="ro-MD" dirty="0" smtClean="0">
                <a:latin typeface="Times New Roman" panose="02020603050405020304" pitchFamily="18" charset="0"/>
                <a:cs typeface="Times New Roman" panose="02020603050405020304" pitchFamily="18" charset="0"/>
              </a:rPr>
              <a:t>la care își îmbogățesc cunoștințele privind structura sistemului judiciar, locul și rolul </a:t>
            </a:r>
            <a:r>
              <a:rPr lang="ro-RO" dirty="0">
                <a:latin typeface="Times New Roman" panose="02020603050405020304" pitchFamily="18" charset="0"/>
                <a:cs typeface="Times New Roman" panose="02020603050405020304" pitchFamily="18" charset="0"/>
              </a:rPr>
              <a:t>Curții de Apel Cahul ca instanță de apel în sistemul </a:t>
            </a:r>
            <a:r>
              <a:rPr lang="ro-RO" dirty="0" smtClean="0">
                <a:latin typeface="Times New Roman" panose="02020603050405020304" pitchFamily="18" charset="0"/>
                <a:cs typeface="Times New Roman" panose="02020603050405020304" pitchFamily="18" charset="0"/>
              </a:rPr>
              <a:t>judiciar, </a:t>
            </a:r>
            <a:r>
              <a:rPr lang="ro-RO" dirty="0" smtClean="0">
                <a:latin typeface="Times New Roman" panose="02020603050405020304" pitchFamily="18" charset="0"/>
                <a:cs typeface="Times New Roman" panose="02020603050405020304" pitchFamily="18" charset="0"/>
              </a:rPr>
              <a:t>funcționarea </a:t>
            </a:r>
            <a:r>
              <a:rPr lang="ro-MD" dirty="0" smtClean="0">
                <a:latin typeface="Times New Roman" panose="02020603050405020304" pitchFamily="18" charset="0"/>
                <a:cs typeface="Times New Roman" panose="02020603050405020304" pitchFamily="18" charset="0"/>
              </a:rPr>
              <a:t>paginii</a:t>
            </a:r>
            <a:r>
              <a:rPr lang="ro-RO" dirty="0" smtClean="0">
                <a:latin typeface="Times New Roman" panose="02020603050405020304" pitchFamily="18" charset="0"/>
                <a:cs typeface="Times New Roman" panose="02020603050405020304" pitchFamily="18" charset="0"/>
              </a:rPr>
              <a:t> </a:t>
            </a:r>
            <a:r>
              <a:rPr lang="ro-RO" dirty="0" smtClean="0">
                <a:latin typeface="Times New Roman" panose="02020603050405020304" pitchFamily="18" charset="0"/>
                <a:cs typeface="Times New Roman" panose="02020603050405020304" pitchFamily="18" charset="0"/>
              </a:rPr>
              <a:t>web a instanței, </a:t>
            </a:r>
            <a:r>
              <a:rPr lang="ro-RO" dirty="0" smtClean="0">
                <a:latin typeface="Times New Roman" panose="02020603050405020304" pitchFamily="18" charset="0"/>
                <a:cs typeface="Times New Roman" panose="02020603050405020304" pitchFamily="18" charset="0"/>
              </a:rPr>
              <a:t>Programul </a:t>
            </a:r>
            <a:r>
              <a:rPr lang="ro-RO" dirty="0" smtClean="0">
                <a:latin typeface="Times New Roman" panose="02020603050405020304" pitchFamily="18" charset="0"/>
                <a:cs typeface="Times New Roman" panose="02020603050405020304" pitchFamily="18" charset="0"/>
              </a:rPr>
              <a:t>Integrat de Gestionare a Dosarelor, înregistrarea audio a ședințelor de judecată, motivarea pentru o carieră în sistemul judiciar etc.</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77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617909" y="4802934"/>
            <a:ext cx="10808662" cy="2265733"/>
          </a:xfrm>
        </p:spPr>
        <p:txBody>
          <a:bodyPr>
            <a:normAutofit/>
          </a:bodyPr>
          <a:lstStyle/>
          <a:p>
            <a:pPr marL="0" indent="0" algn="just">
              <a:buNone/>
            </a:pPr>
            <a:r>
              <a:rPr lang="ro-MD" sz="2800" i="1" dirty="0" smtClean="0"/>
              <a:t> </a:t>
            </a:r>
            <a:endParaRPr lang="ru-RU" sz="2800" i="1" dirty="0"/>
          </a:p>
          <a:p>
            <a:pPr marL="0" indent="0" algn="just">
              <a:buNone/>
            </a:pPr>
            <a:r>
              <a:rPr lang="ro-MD" sz="1600" dirty="0">
                <a:latin typeface="Times New Roman" panose="02020603050405020304" pitchFamily="18" charset="0"/>
                <a:cs typeface="Times New Roman" panose="02020603050405020304" pitchFamily="18" charset="0"/>
              </a:rPr>
              <a:t> </a:t>
            </a:r>
            <a:r>
              <a:rPr lang="ro-MD" sz="1600" dirty="0" smtClean="0">
                <a:latin typeface="Times New Roman" panose="02020603050405020304" pitchFamily="18" charset="0"/>
                <a:cs typeface="Times New Roman" panose="02020603050405020304" pitchFamily="18" charset="0"/>
              </a:rPr>
              <a:t>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Rezultatele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sondajelor stau la baza elaborării planului de acțiuni pentru îmbunătățirea aspectelor problematice identificate de către respondenți. </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ro-RO" sz="2800" dirty="0"/>
          </a:p>
        </p:txBody>
      </p:sp>
      <p:sp>
        <p:nvSpPr>
          <p:cNvPr id="5" name="Прямоугольник 4"/>
          <p:cNvSpPr/>
          <p:nvPr/>
        </p:nvSpPr>
        <p:spPr>
          <a:xfrm>
            <a:off x="404035" y="359433"/>
            <a:ext cx="11236410" cy="2605329"/>
          </a:xfrm>
          <a:prstGeom prst="rect">
            <a:avLst/>
          </a:prstGeom>
          <a:noFill/>
        </p:spPr>
        <p:txBody>
          <a:bodyPr wrap="square">
            <a:spAutoFit/>
          </a:bodyPr>
          <a:lstStyle/>
          <a:p>
            <a:pPr indent="449580" algn="ctr">
              <a:lnSpc>
                <a:spcPct val="115000"/>
              </a:lnSpc>
            </a:pPr>
            <a:r>
              <a:rPr lang="ro-MD" sz="1600" b="1" dirty="0">
                <a:latin typeface="Times New Roman" panose="02020603050405020304" pitchFamily="18" charset="0"/>
                <a:ea typeface="Times New Roman" panose="02020603050405020304" pitchFamily="18" charset="0"/>
                <a:cs typeface="Times New Roman" panose="02020603050405020304" pitchFamily="18" charset="0"/>
              </a:rPr>
              <a:t>Sondaj privind evaluarea gradului de satisfacție al justițiabililor privind activitatea Curții de Apel </a:t>
            </a:r>
            <a:r>
              <a:rPr lang="ro-MD" sz="1600" b="1" dirty="0" smtClean="0">
                <a:latin typeface="Times New Roman" panose="02020603050405020304" pitchFamily="18" charset="0"/>
                <a:ea typeface="Times New Roman" panose="02020603050405020304" pitchFamily="18" charset="0"/>
                <a:cs typeface="Times New Roman" panose="02020603050405020304" pitchFamily="18" charset="0"/>
              </a:rPr>
              <a:t>Cahul</a:t>
            </a:r>
          </a:p>
          <a:p>
            <a:pPr indent="449580" algn="ctr">
              <a:lnSpc>
                <a:spcPct val="115000"/>
              </a:lnSpc>
            </a:pPr>
            <a:endParaRPr lang="ro-MD" sz="1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lnSpc>
                <a:spcPct val="115000"/>
              </a:lnSpc>
            </a:pPr>
            <a:r>
              <a:rPr lang="ro-RO" sz="1600" dirty="0" smtClean="0">
                <a:latin typeface="Times New Roman" panose="02020603050405020304" pitchFamily="18" charset="0"/>
                <a:cs typeface="Times New Roman" panose="02020603050405020304" pitchFamily="18" charset="0"/>
              </a:rPr>
              <a:t>Sondajul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privind g</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radul de satisfacție al justițiabililor </a:t>
            </a:r>
            <a:r>
              <a:rPr lang="ro-RO" sz="1600" dirty="0" smtClean="0">
                <a:latin typeface="Times New Roman" panose="02020603050405020304" pitchFamily="18" charset="0"/>
                <a:cs typeface="Times New Roman" panose="02020603050405020304" pitchFamily="18" charset="0"/>
              </a:rPr>
              <a:t>a </a:t>
            </a:r>
            <a:r>
              <a:rPr lang="ro-RO" sz="1600" dirty="0">
                <a:latin typeface="Times New Roman" panose="02020603050405020304" pitchFamily="18" charset="0"/>
                <a:cs typeface="Times New Roman" panose="02020603050405020304" pitchFamily="18" charset="0"/>
              </a:rPr>
              <a:t>fost realizat în perioada  17 octombrie - 17 noiembrie 2022 în incinta Curții de Apel </a:t>
            </a:r>
            <a:r>
              <a:rPr lang="en-US" sz="1600" dirty="0">
                <a:latin typeface="Times New Roman" panose="02020603050405020304" pitchFamily="18" charset="0"/>
                <a:cs typeface="Times New Roman" panose="02020603050405020304" pitchFamily="18" charset="0"/>
              </a:rPr>
              <a:t>Cahul</a:t>
            </a:r>
            <a:r>
              <a:rPr lang="ro-RO" sz="1600" dirty="0">
                <a:latin typeface="Times New Roman" panose="02020603050405020304" pitchFamily="18" charset="0"/>
                <a:cs typeface="Times New Roman" panose="02020603050405020304" pitchFamily="18" charset="0"/>
              </a:rPr>
              <a:t>. </a:t>
            </a:r>
            <a:r>
              <a:rPr lang="ro-MD" sz="1600" dirty="0" smtClean="0">
                <a:latin typeface="Times New Roman" panose="02020603050405020304" pitchFamily="18" charset="0"/>
                <a:cs typeface="Times New Roman" panose="02020603050405020304" pitchFamily="18" charset="0"/>
              </a:rPr>
              <a:t>La </a:t>
            </a:r>
            <a:r>
              <a:rPr lang="ro-MD" sz="1600" dirty="0">
                <a:latin typeface="Times New Roman" panose="02020603050405020304" pitchFamily="18" charset="0"/>
                <a:cs typeface="Times New Roman" panose="02020603050405020304" pitchFamily="18" charset="0"/>
              </a:rPr>
              <a:t>dispoziția justițiabililor au fost puse pentru completare c</a:t>
            </a:r>
            <a:r>
              <a:rPr lang="ro-MD" sz="1600" dirty="0" smtClean="0">
                <a:latin typeface="Times New Roman" panose="02020603050405020304" pitchFamily="18" charset="0"/>
                <a:cs typeface="Times New Roman" panose="02020603050405020304" pitchFamily="18" charset="0"/>
              </a:rPr>
              <a:t>hestionarele </a:t>
            </a:r>
            <a:r>
              <a:rPr lang="ro-MD" sz="1600" dirty="0">
                <a:latin typeface="Times New Roman" panose="02020603050405020304" pitchFamily="18" charset="0"/>
                <a:cs typeface="Times New Roman" panose="02020603050405020304" pitchFamily="18" charset="0"/>
              </a:rPr>
              <a:t>pe suport de hârtie în limba de stat și limba </a:t>
            </a:r>
            <a:r>
              <a:rPr lang="ro-MD" sz="1600" dirty="0" smtClean="0">
                <a:latin typeface="Times New Roman" panose="02020603050405020304" pitchFamily="18" charset="0"/>
                <a:cs typeface="Times New Roman" panose="02020603050405020304" pitchFamily="18" charset="0"/>
              </a:rPr>
              <a:t>rusă, totodată </a:t>
            </a:r>
            <a:r>
              <a:rPr lang="ro-MD" sz="1600" dirty="0">
                <a:latin typeface="Times New Roman" panose="02020603050405020304" pitchFamily="18" charset="0"/>
                <a:cs typeface="Times New Roman" panose="02020603050405020304" pitchFamily="18" charset="0"/>
              </a:rPr>
              <a:t>a fost organizată și completarea chestionarelor în formă </a:t>
            </a:r>
            <a:r>
              <a:rPr lang="ro-MD" sz="1600" dirty="0" smtClean="0">
                <a:latin typeface="Times New Roman" panose="02020603050405020304" pitchFamily="18" charset="0"/>
                <a:cs typeface="Times New Roman" panose="02020603050405020304" pitchFamily="18" charset="0"/>
              </a:rPr>
              <a:t>electronică. </a:t>
            </a:r>
          </a:p>
          <a:p>
            <a:pPr indent="449580" algn="just">
              <a:lnSpc>
                <a:spcPct val="115000"/>
              </a:lnSpc>
            </a:pPr>
            <a:r>
              <a:rPr lang="ro-MD" sz="1600" dirty="0">
                <a:latin typeface="Times New Roman" panose="02020603050405020304" pitchFamily="18" charset="0"/>
                <a:cs typeface="Times New Roman" panose="02020603050405020304" pitchFamily="18" charset="0"/>
              </a:rPr>
              <a:t>Scopul sondajului </a:t>
            </a:r>
            <a:r>
              <a:rPr lang="ro-MD" sz="1600" dirty="0" smtClean="0">
                <a:latin typeface="Times New Roman" panose="02020603050405020304" pitchFamily="18" charset="0"/>
                <a:cs typeface="Times New Roman" panose="02020603050405020304" pitchFamily="18" charset="0"/>
              </a:rPr>
              <a:t>de </a:t>
            </a:r>
            <a:r>
              <a:rPr lang="ro-MD" sz="1600" dirty="0">
                <a:latin typeface="Times New Roman" panose="02020603050405020304" pitchFamily="18" charset="0"/>
                <a:cs typeface="Times New Roman" panose="02020603050405020304" pitchFamily="18" charset="0"/>
              </a:rPr>
              <a:t>a afla opinia justițiabililor privind aspectele activității Curții de Apel Cahul</a:t>
            </a:r>
            <a:r>
              <a:rPr lang="ro-MD"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indent="449580" algn="just">
              <a:lnSpc>
                <a:spcPct val="115000"/>
              </a:lnSpc>
              <a:spcAft>
                <a:spcPts val="0"/>
              </a:spcAft>
            </a:pP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Potrivit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rezultatelor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sondajului</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MD" sz="1600" dirty="0" smtClean="0">
                <a:latin typeface="Times New Roman" panose="02020603050405020304" pitchFamily="18" charset="0"/>
                <a:ea typeface="Times New Roman" panose="02020603050405020304" pitchFamily="18" charset="0"/>
                <a:cs typeface="Times New Roman" panose="02020603050405020304" pitchFamily="18" charset="0"/>
              </a:rPr>
              <a:t>nivelul general de satisfacție cu calitatea serviciilor Curții de Apel Cahul sunt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apreciate înalt, ce se confirmă prin ponderea înaltă apreciată de respondenți la nivel </a:t>
            </a:r>
            <a:r>
              <a:rPr lang="ro-MD" sz="1600" dirty="0">
                <a:latin typeface="Times New Roman" panose="02020603050405020304" pitchFamily="18" charset="0"/>
                <a:cs typeface="Times New Roman" panose="02020603050405020304" pitchFamily="18" charset="0"/>
              </a:rPr>
              <a:t>de </a:t>
            </a:r>
            <a:r>
              <a:rPr lang="ro-MD" sz="1600" dirty="0" smtClean="0">
                <a:latin typeface="Times New Roman" panose="02020603050405020304" pitchFamily="18" charset="0"/>
                <a:cs typeface="Times New Roman" panose="02020603050405020304" pitchFamily="18" charset="0"/>
              </a:rPr>
              <a:t>67%</a:t>
            </a:r>
            <a:r>
              <a:rPr lang="ro-MD" sz="16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o-MD" sz="1600" dirty="0">
                <a:latin typeface="Times New Roman" panose="02020603050405020304" pitchFamily="18" charset="0"/>
                <a:ea typeface="Times New Roman" panose="02020603050405020304" pitchFamily="18" charset="0"/>
                <a:cs typeface="Times New Roman" panose="02020603050405020304" pitchFamily="18" charset="0"/>
              </a:rPr>
              <a:t>pentru nivelul de profesionalism. </a:t>
            </a:r>
            <a:endParaRPr lang="ru-RU" sz="1600" dirty="0">
              <a:latin typeface="Calibri" panose="020F0502020204030204" pitchFamily="34" charset="0"/>
              <a:ea typeface="Times New Roman" panose="02020603050405020304" pitchFamily="18" charset="0"/>
              <a:cs typeface="Times New Roman" panose="02020603050405020304" pitchFamily="18" charset="0"/>
            </a:endParaRPr>
          </a:p>
          <a:p>
            <a:pPr indent="449580" algn="just">
              <a:lnSpc>
                <a:spcPct val="115000"/>
              </a:lnSpc>
              <a:spcAft>
                <a:spcPts val="0"/>
              </a:spcAft>
            </a:pP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972389902"/>
              </p:ext>
            </p:extLst>
          </p:nvPr>
        </p:nvGraphicFramePr>
        <p:xfrm>
          <a:off x="2861652" y="2531236"/>
          <a:ext cx="5486400" cy="3000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0644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06392" y="760187"/>
            <a:ext cx="11146054" cy="5250668"/>
          </a:xfrm>
          <a:prstGeom prst="rect">
            <a:avLst/>
          </a:prstGeom>
        </p:spPr>
        <p:txBody>
          <a:bodyPr wrap="square">
            <a:spAutoFit/>
          </a:bodyPr>
          <a:lstStyle/>
          <a:p>
            <a:pPr indent="540385" algn="ctr" fontAlgn="base">
              <a:lnSpc>
                <a:spcPct val="115000"/>
              </a:lnSpc>
            </a:pPr>
            <a:r>
              <a:rPr lang="ro-MD" sz="1600" b="1" dirty="0">
                <a:latin typeface="Times New Roman" panose="02020603050405020304" pitchFamily="18" charset="0"/>
                <a:ea typeface="Times New Roman" panose="02020603050405020304" pitchFamily="18" charset="0"/>
              </a:rPr>
              <a:t>Sondaj </a:t>
            </a:r>
            <a:r>
              <a:rPr lang="ro-MD" sz="1600" b="1" dirty="0" smtClean="0">
                <a:latin typeface="Times New Roman" panose="02020603050405020304" pitchFamily="18" charset="0"/>
                <a:ea typeface="Times New Roman" panose="02020603050405020304" pitchFamily="18" charset="0"/>
              </a:rPr>
              <a:t>prin intermediul Programului </a:t>
            </a:r>
            <a:r>
              <a:rPr lang="ro-MD" sz="1600" b="1" dirty="0">
                <a:latin typeface="Times New Roman" panose="02020603050405020304" pitchFamily="18" charset="0"/>
                <a:ea typeface="Times New Roman" panose="02020603050405020304" pitchFamily="18" charset="0"/>
              </a:rPr>
              <a:t>Integrat  de </a:t>
            </a:r>
            <a:r>
              <a:rPr lang="ro-MD" sz="1600" b="1" dirty="0" smtClean="0">
                <a:latin typeface="Times New Roman" panose="02020603050405020304" pitchFamily="18" charset="0"/>
                <a:ea typeface="Times New Roman" panose="02020603050405020304" pitchFamily="18" charset="0"/>
              </a:rPr>
              <a:t>Gestionare </a:t>
            </a:r>
            <a:r>
              <a:rPr lang="ro-MD" sz="1600" b="1" dirty="0">
                <a:latin typeface="Times New Roman" panose="02020603050405020304" pitchFamily="18" charset="0"/>
                <a:ea typeface="Times New Roman" panose="02020603050405020304" pitchFamily="18" charset="0"/>
              </a:rPr>
              <a:t>a Dosarelor pentru indicatorul de performanță – </a:t>
            </a:r>
            <a:endParaRPr lang="ro-MD" sz="1600" b="1" dirty="0" smtClean="0">
              <a:latin typeface="Times New Roman" panose="02020603050405020304" pitchFamily="18" charset="0"/>
              <a:ea typeface="Times New Roman" panose="02020603050405020304" pitchFamily="18" charset="0"/>
            </a:endParaRPr>
          </a:p>
          <a:p>
            <a:pPr indent="540385" algn="ctr" fontAlgn="base">
              <a:lnSpc>
                <a:spcPct val="115000"/>
              </a:lnSpc>
            </a:pPr>
            <a:r>
              <a:rPr lang="ro-MD" sz="1600" b="1" i="1" dirty="0" smtClean="0">
                <a:latin typeface="Times New Roman" panose="02020603050405020304" pitchFamily="18" charset="0"/>
                <a:ea typeface="Times New Roman" panose="02020603050405020304" pitchFamily="18" charset="0"/>
              </a:rPr>
              <a:t>1.15</a:t>
            </a:r>
            <a:r>
              <a:rPr lang="ro-MD" sz="1600" b="1" i="1" dirty="0">
                <a:latin typeface="Times New Roman" panose="02020603050405020304" pitchFamily="18" charset="0"/>
                <a:ea typeface="Times New Roman" panose="02020603050405020304" pitchFamily="18" charset="0"/>
              </a:rPr>
              <a:t>.</a:t>
            </a:r>
            <a:r>
              <a:rPr lang="ro-MD" sz="1600" b="1" dirty="0">
                <a:latin typeface="Times New Roman" panose="02020603050405020304" pitchFamily="18" charset="0"/>
                <a:ea typeface="Times New Roman" panose="02020603050405020304" pitchFamily="18" charset="0"/>
              </a:rPr>
              <a:t> </a:t>
            </a:r>
            <a:r>
              <a:rPr lang="ro-MD" sz="1600" b="1" i="1" dirty="0">
                <a:latin typeface="Times New Roman" panose="02020603050405020304" pitchFamily="18" charset="0"/>
                <a:ea typeface="Times New Roman" panose="02020603050405020304" pitchFamily="18" charset="0"/>
              </a:rPr>
              <a:t>Angajamentul personalului </a:t>
            </a:r>
            <a:r>
              <a:rPr lang="ro-MD" sz="1600" b="1" i="1" dirty="0" smtClean="0">
                <a:latin typeface="Times New Roman" panose="02020603050405020304" pitchFamily="18" charset="0"/>
                <a:ea typeface="Times New Roman" panose="02020603050405020304" pitchFamily="18" charset="0"/>
              </a:rPr>
              <a:t>instanței</a:t>
            </a:r>
            <a:r>
              <a:rPr lang="ro-MD" sz="16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540385" algn="ctr" fontAlgn="base">
              <a:lnSpc>
                <a:spcPct val="115000"/>
              </a:lnSpc>
            </a:pPr>
            <a:endParaRPr lang="ro-MD" sz="1600" b="1" dirty="0">
              <a:latin typeface="Times New Roman" panose="02020603050405020304" pitchFamily="18" charset="0"/>
              <a:ea typeface="Times New Roman" panose="02020603050405020304" pitchFamily="18" charset="0"/>
              <a:cs typeface="Times New Roman" panose="02020603050405020304" pitchFamily="18" charset="0"/>
            </a:endParaRPr>
          </a:p>
          <a:p>
            <a:pPr indent="540385" algn="just" fontAlgn="base">
              <a:lnSpc>
                <a:spcPct val="115000"/>
              </a:lnSpc>
              <a:spcAft>
                <a:spcPts val="0"/>
              </a:spcAft>
            </a:pPr>
            <a:r>
              <a:rPr lang="ro-MD" sz="1600" dirty="0" smtClean="0">
                <a:latin typeface="Times New Roman" panose="02020603050405020304" pitchFamily="18" charset="0"/>
                <a:ea typeface="Times New Roman" panose="02020603050405020304" pitchFamily="18" charset="0"/>
              </a:rPr>
              <a:t>În luna noiembrie 2022 la </a:t>
            </a:r>
            <a:r>
              <a:rPr lang="ro-MD" sz="1600" dirty="0">
                <a:latin typeface="Times New Roman" panose="02020603050405020304" pitchFamily="18" charset="0"/>
                <a:ea typeface="Times New Roman" panose="02020603050405020304" pitchFamily="18" charset="0"/>
              </a:rPr>
              <a:t>Curtea de Apel Cahul a fost organizat </a:t>
            </a:r>
            <a:r>
              <a:rPr lang="ro-MD" sz="1600" dirty="0" smtClean="0">
                <a:latin typeface="Times New Roman" panose="02020603050405020304" pitchFamily="18" charset="0"/>
                <a:ea typeface="Times New Roman" panose="02020603050405020304" pitchFamily="18" charset="0"/>
              </a:rPr>
              <a:t>sondaj cu angajații instanței prin intermediul Programului </a:t>
            </a:r>
            <a:r>
              <a:rPr lang="ro-MD" sz="1600" dirty="0">
                <a:latin typeface="Times New Roman" panose="02020603050405020304" pitchFamily="18" charset="0"/>
                <a:ea typeface="Times New Roman" panose="02020603050405020304" pitchFamily="18" charset="0"/>
              </a:rPr>
              <a:t>Integrat  de </a:t>
            </a:r>
            <a:r>
              <a:rPr lang="ro-MD" sz="1600" dirty="0" smtClean="0">
                <a:latin typeface="Times New Roman" panose="02020603050405020304" pitchFamily="18" charset="0"/>
                <a:ea typeface="Times New Roman" panose="02020603050405020304" pitchFamily="18" charset="0"/>
              </a:rPr>
              <a:t>Gestionare </a:t>
            </a:r>
            <a:r>
              <a:rPr lang="ro-MD" sz="1600" dirty="0">
                <a:latin typeface="Times New Roman" panose="02020603050405020304" pitchFamily="18" charset="0"/>
                <a:ea typeface="Times New Roman" panose="02020603050405020304" pitchFamily="18" charset="0"/>
              </a:rPr>
              <a:t>a Dosarelor pentru indicatorul de performanță – </a:t>
            </a:r>
            <a:r>
              <a:rPr lang="ro-MD" sz="1600" i="1" dirty="0">
                <a:latin typeface="Times New Roman" panose="02020603050405020304" pitchFamily="18" charset="0"/>
                <a:ea typeface="Times New Roman" panose="02020603050405020304" pitchFamily="18" charset="0"/>
              </a:rPr>
              <a:t>1.15.</a:t>
            </a:r>
            <a:r>
              <a:rPr lang="ro-MD" sz="1600" dirty="0">
                <a:latin typeface="Times New Roman" panose="02020603050405020304" pitchFamily="18" charset="0"/>
                <a:ea typeface="Times New Roman" panose="02020603050405020304" pitchFamily="18" charset="0"/>
              </a:rPr>
              <a:t> </a:t>
            </a:r>
            <a:r>
              <a:rPr lang="ro-MD" sz="1600" i="1" dirty="0">
                <a:latin typeface="Times New Roman" panose="02020603050405020304" pitchFamily="18" charset="0"/>
                <a:ea typeface="Times New Roman" panose="02020603050405020304" pitchFamily="18" charset="0"/>
              </a:rPr>
              <a:t>Angajamentul personalului instanței</a:t>
            </a:r>
            <a:r>
              <a:rPr lang="ro-MD" sz="1600" dirty="0">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a:p>
            <a:pPr indent="457200" algn="just" fontAlgn="base">
              <a:lnSpc>
                <a:spcPct val="115000"/>
              </a:lnSpc>
              <a:spcAft>
                <a:spcPts val="0"/>
              </a:spcAft>
            </a:pPr>
            <a:r>
              <a:rPr lang="ro-MD" sz="1600" dirty="0" smtClean="0">
                <a:latin typeface="Times New Roman" panose="02020603050405020304" pitchFamily="18" charset="0"/>
                <a:ea typeface="Times New Roman" panose="02020603050405020304" pitchFamily="18" charset="0"/>
              </a:rPr>
              <a:t>Acest sondaj a permis analiza gradului </a:t>
            </a:r>
            <a:r>
              <a:rPr lang="ro-MD" sz="1600" dirty="0">
                <a:latin typeface="Times New Roman" panose="02020603050405020304" pitchFamily="18" charset="0"/>
                <a:ea typeface="Times New Roman" panose="02020603050405020304" pitchFamily="18" charset="0"/>
              </a:rPr>
              <a:t>de motivare și satisfacție a judecătorilor și personalului </a:t>
            </a:r>
            <a:r>
              <a:rPr lang="ro-MD" sz="1600" dirty="0" smtClean="0">
                <a:latin typeface="Times New Roman" panose="02020603050405020304" pitchFamily="18" charset="0"/>
                <a:ea typeface="Times New Roman" panose="02020603050405020304" pitchFamily="18" charset="0"/>
              </a:rPr>
              <a:t>Curții de Apel Cahul cu referire la  condițiile </a:t>
            </a:r>
            <a:r>
              <a:rPr lang="ro-MD" sz="1600" dirty="0">
                <a:latin typeface="Times New Roman" panose="02020603050405020304" pitchFamily="18" charset="0"/>
                <a:ea typeface="Times New Roman" panose="02020603050405020304" pitchFamily="18" charset="0"/>
              </a:rPr>
              <a:t>și mediul </a:t>
            </a:r>
            <a:r>
              <a:rPr lang="ro-MD" sz="1600" dirty="0" smtClean="0">
                <a:latin typeface="Times New Roman" panose="02020603050405020304" pitchFamily="18" charset="0"/>
                <a:ea typeface="Times New Roman" panose="02020603050405020304" pitchFamily="18" charset="0"/>
              </a:rPr>
              <a:t>lucrativ. </a:t>
            </a:r>
          </a:p>
          <a:p>
            <a:pPr indent="457200" algn="just" fontAlgn="base">
              <a:lnSpc>
                <a:spcPct val="115000"/>
              </a:lnSpc>
              <a:spcAft>
                <a:spcPts val="0"/>
              </a:spcAft>
            </a:pPr>
            <a:r>
              <a:rPr lang="ro-MD" sz="1600" dirty="0" smtClean="0">
                <a:latin typeface="Times New Roman" panose="02020603050405020304" pitchFamily="18" charset="0"/>
                <a:ea typeface="Times New Roman" panose="02020603050405020304" pitchFamily="18" charset="0"/>
              </a:rPr>
              <a:t>Cunoașterea </a:t>
            </a:r>
            <a:r>
              <a:rPr lang="ro-MD" sz="1600" dirty="0">
                <a:latin typeface="Times New Roman" panose="02020603050405020304" pitchFamily="18" charset="0"/>
                <a:ea typeface="Times New Roman" panose="02020603050405020304" pitchFamily="18" charset="0"/>
              </a:rPr>
              <a:t>modului în care angajații percep locul lor de muncă și relațiile cu colegii este esențială pentru facilitarea dezvoltării organizaționale și a schimbării în cadrul </a:t>
            </a:r>
            <a:r>
              <a:rPr lang="ro-MD" sz="1600" dirty="0" smtClean="0">
                <a:latin typeface="Times New Roman" panose="02020603050405020304" pitchFamily="18" charset="0"/>
                <a:ea typeface="Times New Roman" panose="02020603050405020304" pitchFamily="18" charset="0"/>
              </a:rPr>
              <a:t>instanței. Angajații </a:t>
            </a:r>
            <a:r>
              <a:rPr lang="ro-MD" sz="1600" dirty="0" smtClean="0">
                <a:latin typeface="Times New Roman" panose="02020603050405020304" pitchFamily="18" charset="0"/>
                <a:cs typeface="Times New Roman" panose="02020603050405020304" pitchFamily="18" charset="0"/>
              </a:rPr>
              <a:t>loiali </a:t>
            </a:r>
            <a:r>
              <a:rPr lang="ro-MD" sz="1600" dirty="0">
                <a:latin typeface="Times New Roman" panose="02020603050405020304" pitchFamily="18" charset="0"/>
                <a:cs typeface="Times New Roman" panose="02020603050405020304" pitchFamily="18" charset="0"/>
              </a:rPr>
              <a:t>au un impact direct asupra performanței instanței de judecată. </a:t>
            </a:r>
            <a:r>
              <a:rPr lang="ro-MD" sz="1600" dirty="0" smtClean="0">
                <a:latin typeface="Times New Roman" panose="02020603050405020304" pitchFamily="18" charset="0"/>
                <a:cs typeface="Times New Roman" panose="02020603050405020304" pitchFamily="18" charset="0"/>
              </a:rPr>
              <a:t>	Totodată indicatorul reprezintînd </a:t>
            </a:r>
            <a:r>
              <a:rPr lang="ro-MD" sz="1600" dirty="0">
                <a:latin typeface="Times New Roman" panose="02020603050405020304" pitchFamily="18" charset="0"/>
                <a:cs typeface="Times New Roman" panose="02020603050405020304" pitchFamily="18" charset="0"/>
              </a:rPr>
              <a:t>un instrument de analiză a opiniei angajaților instanței </a:t>
            </a:r>
            <a:r>
              <a:rPr lang="ro-MD" sz="1600" dirty="0" smtClean="0">
                <a:latin typeface="Times New Roman" panose="02020603050405020304" pitchFamily="18" charset="0"/>
                <a:cs typeface="Times New Roman" panose="02020603050405020304" pitchFamily="18" charset="0"/>
              </a:rPr>
              <a:t>privind </a:t>
            </a:r>
            <a:r>
              <a:rPr lang="ro-MD" sz="1600" dirty="0">
                <a:latin typeface="Times New Roman" panose="02020603050405020304" pitchFamily="18" charset="0"/>
                <a:cs typeface="Times New Roman" panose="02020603050405020304" pitchFamily="18" charset="0"/>
              </a:rPr>
              <a:t>motivarea și angajamentul personalului de a presta servicii de calitate. </a:t>
            </a:r>
            <a:endParaRPr lang="ro-MD" sz="1600" dirty="0" smtClean="0">
              <a:latin typeface="Times New Roman" panose="02020603050405020304" pitchFamily="18" charset="0"/>
              <a:cs typeface="Times New Roman" panose="02020603050405020304" pitchFamily="18" charset="0"/>
            </a:endParaRPr>
          </a:p>
          <a:p>
            <a:pPr algn="just"/>
            <a:r>
              <a:rPr lang="ro-RO" sz="1600" dirty="0" smtClean="0">
                <a:latin typeface="Times New Roman" panose="02020603050405020304" pitchFamily="18" charset="0"/>
                <a:cs typeface="Times New Roman" panose="02020603050405020304" pitchFamily="18" charset="0"/>
              </a:rPr>
              <a:t>	Rezultatul sondajului a indicat nivelul </a:t>
            </a:r>
            <a:r>
              <a:rPr lang="ro-RO" sz="1600" dirty="0">
                <a:latin typeface="Times New Roman" panose="02020603050405020304" pitchFamily="18" charset="0"/>
                <a:cs typeface="Times New Roman" panose="02020603050405020304" pitchFamily="18" charset="0"/>
              </a:rPr>
              <a:t>de satisfacție a angajaților cu condițiile de activitate care le sunt create în cadrul Curții de Apel Cahul, precum și </a:t>
            </a:r>
            <a:r>
              <a:rPr lang="ro-RO" sz="1600" dirty="0" smtClean="0">
                <a:latin typeface="Times New Roman" panose="02020603050405020304" pitchFamily="18" charset="0"/>
                <a:cs typeface="Times New Roman" panose="02020603050405020304" pitchFamily="18" charset="0"/>
              </a:rPr>
              <a:t>ne-a prezentat informații ce </a:t>
            </a:r>
            <a:r>
              <a:rPr lang="ro-RO" sz="1600" dirty="0">
                <a:latin typeface="Times New Roman" panose="02020603050405020304" pitchFamily="18" charset="0"/>
                <a:cs typeface="Times New Roman" panose="02020603050405020304" pitchFamily="18" charset="0"/>
              </a:rPr>
              <a:t>pot contribui la îmbunătățirea condițiilor de muncă, gradului general de satisfacție și calității </a:t>
            </a:r>
            <a:r>
              <a:rPr lang="ro-RO" sz="1600" dirty="0" smtClean="0">
                <a:latin typeface="Times New Roman" panose="02020603050405020304" pitchFamily="18" charset="0"/>
                <a:cs typeface="Times New Roman" panose="02020603050405020304" pitchFamily="18" charset="0"/>
              </a:rPr>
              <a:t>serviciilor. </a:t>
            </a:r>
            <a:endParaRPr lang="ru-RU" sz="1600" dirty="0">
              <a:latin typeface="Times New Roman" panose="02020603050405020304" pitchFamily="18" charset="0"/>
              <a:cs typeface="Times New Roman" panose="02020603050405020304" pitchFamily="18" charset="0"/>
            </a:endParaRPr>
          </a:p>
          <a:p>
            <a:pPr algn="just"/>
            <a:r>
              <a:rPr lang="ro-RO" sz="1600" dirty="0" smtClean="0">
                <a:latin typeface="Times New Roman" panose="02020603050405020304" pitchFamily="18" charset="0"/>
                <a:cs typeface="Times New Roman" panose="02020603050405020304" pitchFamily="18" charset="0"/>
              </a:rPr>
              <a:t>	Întrebările </a:t>
            </a:r>
            <a:r>
              <a:rPr lang="ro-RO" sz="1600" dirty="0">
                <a:latin typeface="Times New Roman" panose="02020603050405020304" pitchFamily="18" charset="0"/>
                <a:cs typeface="Times New Roman" panose="02020603050405020304" pitchFamily="18" charset="0"/>
              </a:rPr>
              <a:t>formulate în chestionare au tins să identifice domenii de intervenție al managementului instituției precum și evaluarea condițiilor muncii și oportunităților de îmbunătățire. Nu în ultimul rând, angajații au putut să se expună asupra domeniilor care, în opinia lor, </a:t>
            </a:r>
            <a:r>
              <a:rPr lang="ro-RO" sz="1600" dirty="0" smtClean="0">
                <a:latin typeface="Times New Roman" panose="02020603050405020304" pitchFamily="18" charset="0"/>
                <a:cs typeface="Times New Roman" panose="02020603050405020304" pitchFamily="18" charset="0"/>
              </a:rPr>
              <a:t>urmează a fi îmbunătățite. </a:t>
            </a:r>
            <a:endParaRPr lang="ru-RU" sz="1600" dirty="0">
              <a:latin typeface="Times New Roman" panose="02020603050405020304" pitchFamily="18" charset="0"/>
              <a:cs typeface="Times New Roman" panose="02020603050405020304" pitchFamily="18" charset="0"/>
            </a:endParaRPr>
          </a:p>
          <a:p>
            <a:pPr indent="457200" algn="just" fontAlgn="base">
              <a:lnSpc>
                <a:spcPct val="115000"/>
              </a:lnSpc>
            </a:pPr>
            <a:endParaRPr lang="ru-RU" sz="1600" dirty="0">
              <a:latin typeface="Times New Roman" panose="02020603050405020304" pitchFamily="18" charset="0"/>
              <a:cs typeface="Times New Roman" panose="02020603050405020304" pitchFamily="18" charset="0"/>
            </a:endParaRPr>
          </a:p>
          <a:p>
            <a:pPr indent="457200" algn="just" fontAlgn="base">
              <a:lnSpc>
                <a:spcPct val="115000"/>
              </a:lnSpc>
              <a:spcAft>
                <a:spcPts val="0"/>
              </a:spcAft>
            </a:pP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51466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Небеса">
  <a:themeElements>
    <a:clrScheme name="Небеса">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Небес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Небеса">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TM03457452[[fn=Небесная]]</Template>
  <TotalTime>1466</TotalTime>
  <Words>659</Words>
  <Application>Microsoft Office PowerPoint</Application>
  <PresentationFormat>Широкоэкранный</PresentationFormat>
  <Paragraphs>78</Paragraphs>
  <Slides>10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Calibri</vt:lpstr>
      <vt:lpstr>Calibri Light</vt:lpstr>
      <vt:lpstr>Times New Roman</vt:lpstr>
      <vt:lpstr>Wingdings</vt:lpstr>
      <vt:lpstr>Небеса</vt:lpstr>
      <vt:lpstr> Rezultate de succes ÎN  ANUL 2022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Judecătoria Chișinău – istorii de succes pe parcursul anului 2021</dc:title>
  <dc:creator>Office</dc:creator>
  <cp:lastModifiedBy>User</cp:lastModifiedBy>
  <cp:revision>124</cp:revision>
  <cp:lastPrinted>2023-01-12T10:42:13Z</cp:lastPrinted>
  <dcterms:created xsi:type="dcterms:W3CDTF">2022-04-11T07:09:19Z</dcterms:created>
  <dcterms:modified xsi:type="dcterms:W3CDTF">2023-01-17T14:20:44Z</dcterms:modified>
</cp:coreProperties>
</file>